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4"/>
  </p:sldMasterIdLst>
  <p:notesMasterIdLst>
    <p:notesMasterId r:id="rId20"/>
  </p:notesMasterIdLst>
  <p:sldIdLst>
    <p:sldId id="418" r:id="rId5"/>
    <p:sldId id="258" r:id="rId6"/>
    <p:sldId id="432" r:id="rId7"/>
    <p:sldId id="429" r:id="rId8"/>
    <p:sldId id="315" r:id="rId9"/>
    <p:sldId id="420" r:id="rId10"/>
    <p:sldId id="430" r:id="rId11"/>
    <p:sldId id="425" r:id="rId12"/>
    <p:sldId id="423" r:id="rId13"/>
    <p:sldId id="428" r:id="rId14"/>
    <p:sldId id="431" r:id="rId15"/>
    <p:sldId id="426" r:id="rId16"/>
    <p:sldId id="257" r:id="rId17"/>
    <p:sldId id="419" r:id="rId18"/>
    <p:sldId id="434" r:id="rId19"/>
  </p:sldIdLst>
  <p:sldSz cx="9906000" cy="6858000" type="A4"/>
  <p:notesSz cx="6797675" cy="9928225"/>
  <p:defaultTextStyle>
    <a:defPPr>
      <a:defRPr lang="en-GB"/>
    </a:defPPr>
    <a:lvl1pPr algn="ctr" rtl="0" eaLnBrk="0" fontAlgn="base" hangingPunct="0">
      <a:spcBef>
        <a:spcPct val="30000"/>
      </a:spcBef>
      <a:spcAft>
        <a:spcPct val="0"/>
      </a:spcAft>
      <a:buSzPct val="110000"/>
      <a:defRPr sz="1200" kern="1200">
        <a:solidFill>
          <a:srgbClr val="000000"/>
        </a:solidFill>
        <a:latin typeface="Trebuchet MS" pitchFamily="34" charset="0"/>
        <a:ea typeface="+mn-ea"/>
        <a:cs typeface="+mn-cs"/>
      </a:defRPr>
    </a:lvl1pPr>
    <a:lvl2pPr marL="457200" algn="ctr" rtl="0" eaLnBrk="0" fontAlgn="base" hangingPunct="0">
      <a:spcBef>
        <a:spcPct val="30000"/>
      </a:spcBef>
      <a:spcAft>
        <a:spcPct val="0"/>
      </a:spcAft>
      <a:buSzPct val="110000"/>
      <a:defRPr sz="1200" kern="1200">
        <a:solidFill>
          <a:srgbClr val="000000"/>
        </a:solidFill>
        <a:latin typeface="Trebuchet MS" pitchFamily="34" charset="0"/>
        <a:ea typeface="+mn-ea"/>
        <a:cs typeface="+mn-cs"/>
      </a:defRPr>
    </a:lvl2pPr>
    <a:lvl3pPr marL="914400" algn="ctr" rtl="0" eaLnBrk="0" fontAlgn="base" hangingPunct="0">
      <a:spcBef>
        <a:spcPct val="30000"/>
      </a:spcBef>
      <a:spcAft>
        <a:spcPct val="0"/>
      </a:spcAft>
      <a:buSzPct val="110000"/>
      <a:defRPr sz="1200" kern="1200">
        <a:solidFill>
          <a:srgbClr val="000000"/>
        </a:solidFill>
        <a:latin typeface="Trebuchet MS" pitchFamily="34" charset="0"/>
        <a:ea typeface="+mn-ea"/>
        <a:cs typeface="+mn-cs"/>
      </a:defRPr>
    </a:lvl3pPr>
    <a:lvl4pPr marL="1371600" algn="ctr" rtl="0" eaLnBrk="0" fontAlgn="base" hangingPunct="0">
      <a:spcBef>
        <a:spcPct val="30000"/>
      </a:spcBef>
      <a:spcAft>
        <a:spcPct val="0"/>
      </a:spcAft>
      <a:buSzPct val="110000"/>
      <a:defRPr sz="1200" kern="1200">
        <a:solidFill>
          <a:srgbClr val="000000"/>
        </a:solidFill>
        <a:latin typeface="Trebuchet MS" pitchFamily="34" charset="0"/>
        <a:ea typeface="+mn-ea"/>
        <a:cs typeface="+mn-cs"/>
      </a:defRPr>
    </a:lvl4pPr>
    <a:lvl5pPr marL="1828800" algn="ctr" rtl="0" eaLnBrk="0" fontAlgn="base" hangingPunct="0">
      <a:spcBef>
        <a:spcPct val="30000"/>
      </a:spcBef>
      <a:spcAft>
        <a:spcPct val="0"/>
      </a:spcAft>
      <a:buSzPct val="110000"/>
      <a:defRPr sz="1200" kern="1200">
        <a:solidFill>
          <a:srgbClr val="000000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rgbClr val="000000"/>
        </a:solidFill>
        <a:latin typeface="Trebuchet MS" pitchFamily="34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rgbClr val="000000"/>
        </a:solidFill>
        <a:latin typeface="Trebuchet MS" pitchFamily="34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rgbClr val="000000"/>
        </a:solidFill>
        <a:latin typeface="Trebuchet MS" pitchFamily="34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rgbClr val="000000"/>
        </a:solidFill>
        <a:latin typeface="Trebuchet M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6054">
          <p15:clr>
            <a:srgbClr val="A4A3A4"/>
          </p15:clr>
        </p15:guide>
        <p15:guide id="3" pos="1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onseca Reis Joao" initials="FRJ" lastIdx="1" clrIdx="0">
    <p:extLst>
      <p:ext uri="{19B8F6BF-5375-455C-9EA6-DF929625EA0E}">
        <p15:presenceInfo xmlns:p15="http://schemas.microsoft.com/office/powerpoint/2012/main" userId="5aad662ee91deb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FF9900"/>
    <a:srgbClr val="007A37"/>
    <a:srgbClr val="E75639"/>
    <a:srgbClr val="EAEAEA"/>
    <a:srgbClr val="004B7D"/>
    <a:srgbClr val="28506E"/>
    <a:srgbClr val="336F97"/>
    <a:srgbClr val="1F94AD"/>
    <a:srgbClr val="4CA9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713" autoAdjust="0"/>
  </p:normalViewPr>
  <p:slideViewPr>
    <p:cSldViewPr snapToGrid="0" showGuides="1">
      <p:cViewPr varScale="1">
        <p:scale>
          <a:sx n="75" d="100"/>
          <a:sy n="75" d="100"/>
        </p:scale>
        <p:origin x="1265" y="45"/>
      </p:cViewPr>
      <p:guideLst>
        <p:guide orient="horz"/>
        <p:guide pos="6054"/>
        <p:guide pos="19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2" d="100"/>
          <a:sy n="52" d="100"/>
        </p:scale>
        <p:origin x="3161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buSzTx/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SzTx/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4538"/>
            <a:ext cx="537686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buSzTx/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buSzTx/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3AE8FBF-DDC0-47A6-AC52-C56EC4E8A45A}" type="slidenum">
              <a:rPr lang="en-GB"/>
              <a:pPr>
                <a:defRPr/>
              </a:pPr>
              <a:t>‹nº›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43548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F7B1A1-242B-47A3-A786-199F8AC3B571}" type="slidenum">
              <a:rPr lang="en-GB"/>
              <a:pPr/>
              <a:t>2</a:t>
            </a:fld>
            <a:endParaRPr lang="en-GB" dirty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7843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CEA18B-A094-4F49-907D-019BCA241E8B}" type="slidenum">
              <a:rPr lang="en-GB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0114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CEA18B-A094-4F49-907D-019BCA241E8B}" type="slidenum">
              <a:rPr lang="en-GB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7979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AE8FBF-DDC0-47A6-AC52-C56EC4E8A45A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7210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F7B1A1-242B-47A3-A786-199F8AC3B571}" type="slidenum">
              <a:rPr lang="en-GB"/>
              <a:pPr/>
              <a:t>10</a:t>
            </a:fld>
            <a:endParaRPr lang="en-GB" dirty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1188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F7B1A1-242B-47A3-A786-199F8AC3B571}" type="slidenum">
              <a:rPr lang="en-GB"/>
              <a:pPr/>
              <a:t>11</a:t>
            </a:fld>
            <a:endParaRPr lang="en-GB" dirty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154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CEA18B-A094-4F49-907D-019BCA241E8B}" type="slidenum">
              <a:rPr lang="en-GB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2804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CEA18B-A094-4F49-907D-019BCA241E8B}" type="slidenum">
              <a:rPr lang="en-GB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886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1" name="Picture 6" descr="graph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51225" y="3948113"/>
            <a:ext cx="64547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69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4213" y="3246438"/>
            <a:ext cx="4268787" cy="404812"/>
          </a:xfrm>
        </p:spPr>
        <p:txBody>
          <a:bodyPr lIns="0" anchor="b"/>
          <a:lstStyle>
            <a:lvl1pPr>
              <a:defRPr sz="2400">
                <a:solidFill>
                  <a:srgbClr val="5E95B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4693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4213" y="4054475"/>
            <a:ext cx="4268787" cy="277813"/>
          </a:xfrm>
        </p:spPr>
        <p:txBody>
          <a:bodyPr lIns="0"/>
          <a:lstStyle>
            <a:lvl1pPr marL="0" indent="0">
              <a:spcBef>
                <a:spcPct val="0"/>
              </a:spcBef>
              <a:buSzTx/>
              <a:buFontTx/>
              <a:buNone/>
              <a:defRPr sz="1200">
                <a:solidFill>
                  <a:srgbClr val="5E95B8"/>
                </a:solidFill>
              </a:defRPr>
            </a:lvl1pPr>
          </a:lstStyle>
          <a:p>
            <a:r>
              <a:rPr lang="en-US" noProof="0"/>
              <a:t>Click to edit Master subtitle style</a:t>
            </a:r>
            <a:endParaRPr lang="en-GB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1 + T2 + Con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6575"/>
            <a:ext cx="9296400" cy="296863"/>
          </a:xfrm>
        </p:spPr>
        <p:txBody>
          <a:bodyPr lIns="0" rIns="0"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06185" y="85930"/>
            <a:ext cx="9295200" cy="306000"/>
          </a:xfrm>
        </p:spPr>
        <p:txBody>
          <a:bodyPr lIns="0" tIns="39600" rIns="0" bIns="39600" anchor="ctr" anchorCtr="0"/>
          <a:lstStyle>
            <a:lvl1pPr marL="0" indent="0">
              <a:buNone/>
              <a:defRPr sz="14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04800" y="536575"/>
            <a:ext cx="9296400" cy="296863"/>
          </a:xfrm>
        </p:spPr>
        <p:txBody>
          <a:bodyPr lIns="0" rIns="0"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1 only + Con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gray">
          <a:xfrm>
            <a:off x="219075" y="885825"/>
            <a:ext cx="946785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10000"/>
              <a:buFontTx/>
              <a:buNone/>
              <a:tabLst/>
            </a:pPr>
            <a:endParaRPr kumimoji="0" lang="en-GB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rebuchet MS" pitchFamily="34" charset="0"/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07181" y="653369"/>
            <a:ext cx="9291638" cy="5399087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06185" y="85930"/>
            <a:ext cx="9295200" cy="306000"/>
          </a:xfrm>
        </p:spPr>
        <p:txBody>
          <a:bodyPr lIns="0" tIns="39600" rIns="0" bIns="39600" anchor="ctr" anchorCtr="0"/>
          <a:lstStyle>
            <a:lvl1pPr marL="0" indent="0">
              <a:buNone/>
              <a:defRPr sz="14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1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gray">
          <a:xfrm>
            <a:off x="219075" y="885825"/>
            <a:ext cx="9467850" cy="2286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10000"/>
              <a:buFontTx/>
              <a:buNone/>
              <a:tabLst/>
            </a:pPr>
            <a:endParaRPr kumimoji="0" lang="en-GB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rebuchet MS" pitchFamily="34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06185" y="85930"/>
            <a:ext cx="9295200" cy="306000"/>
          </a:xfrm>
        </p:spPr>
        <p:txBody>
          <a:bodyPr lIns="0" tIns="39600" rIns="0" bIns="39600" anchor="ctr" anchorCtr="0"/>
          <a:lstStyle>
            <a:lvl1pPr marL="0" indent="0">
              <a:buNone/>
              <a:defRPr sz="14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1 and 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06185" y="85930"/>
            <a:ext cx="9295200" cy="306000"/>
          </a:xfrm>
        </p:spPr>
        <p:txBody>
          <a:bodyPr lIns="0" tIns="39600" rIns="0" bIns="39600" anchor="ctr" anchorCtr="0"/>
          <a:lstStyle>
            <a:lvl1pPr marL="0" indent="0">
              <a:buNone/>
              <a:defRPr sz="14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0" y="536575"/>
            <a:ext cx="9296400" cy="296863"/>
          </a:xfrm>
        </p:spPr>
        <p:txBody>
          <a:bodyPr lIns="0" rIns="0"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219075" y="314325"/>
            <a:ext cx="9467850" cy="8001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10000"/>
              <a:buFontTx/>
              <a:buNone/>
              <a:tabLst/>
            </a:pPr>
            <a:endParaRPr kumimoji="0" lang="en-GB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rebuchet MS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1775" y="536575"/>
            <a:ext cx="9369425" cy="29686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vert="horz" wrap="square" lIns="76200" tIns="38100" rIns="76200" bIns="3810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GB" noProof="0"/>
              <a:t>Slide Title 2</a:t>
            </a:r>
          </a:p>
        </p:txBody>
      </p:sp>
      <p:sp>
        <p:nvSpPr>
          <p:cNvPr id="113667" name="Rectangle 3"/>
          <p:cNvSpPr>
            <a:spLocks noChangeArrowheads="1"/>
          </p:cNvSpPr>
          <p:nvPr/>
        </p:nvSpPr>
        <p:spPr bwMode="gray">
          <a:xfrm rot="-5400000">
            <a:off x="8638382" y="3232944"/>
            <a:ext cx="2363787" cy="1746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SzTx/>
            </a:pPr>
            <a:r>
              <a:rPr lang="en-GB" sz="600" noProof="0" dirty="0">
                <a:solidFill>
                  <a:schemeClr val="bg2"/>
                </a:solidFill>
              </a:rPr>
              <a:t>ProjectFolder-AreaFolder-Name-Date-DesktopPublishing-Author</a:t>
            </a:r>
          </a:p>
        </p:txBody>
      </p:sp>
      <p:sp>
        <p:nvSpPr>
          <p:cNvPr id="113668" name="Line 4"/>
          <p:cNvSpPr>
            <a:spLocks noChangeShapeType="1"/>
          </p:cNvSpPr>
          <p:nvPr/>
        </p:nvSpPr>
        <p:spPr bwMode="gray">
          <a:xfrm>
            <a:off x="314325" y="990600"/>
            <a:ext cx="9293225" cy="0"/>
          </a:xfrm>
          <a:prstGeom prst="line">
            <a:avLst/>
          </a:prstGeom>
          <a:noFill/>
          <a:ln w="12700">
            <a:solidFill>
              <a:srgbClr val="DAE0E5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endParaRPr lang="en-GB" noProof="0" dirty="0"/>
          </a:p>
        </p:txBody>
      </p:sp>
      <p:sp>
        <p:nvSpPr>
          <p:cNvPr id="113670" name="Line 6"/>
          <p:cNvSpPr>
            <a:spLocks noChangeShapeType="1"/>
          </p:cNvSpPr>
          <p:nvPr/>
        </p:nvSpPr>
        <p:spPr bwMode="gray">
          <a:xfrm>
            <a:off x="314325" y="6477000"/>
            <a:ext cx="9291638" cy="0"/>
          </a:xfrm>
          <a:prstGeom prst="line">
            <a:avLst/>
          </a:prstGeom>
          <a:noFill/>
          <a:ln w="12700">
            <a:solidFill>
              <a:srgbClr val="DAE0E5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endParaRPr lang="en-GB" noProof="0" dirty="0"/>
          </a:p>
        </p:txBody>
      </p:sp>
      <p:sp>
        <p:nvSpPr>
          <p:cNvPr id="11367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68413"/>
            <a:ext cx="9296400" cy="489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13672" name="Line 8"/>
          <p:cNvSpPr>
            <a:spLocks noChangeShapeType="1"/>
          </p:cNvSpPr>
          <p:nvPr/>
        </p:nvSpPr>
        <p:spPr bwMode="gray">
          <a:xfrm>
            <a:off x="314325" y="381000"/>
            <a:ext cx="9291638" cy="0"/>
          </a:xfrm>
          <a:prstGeom prst="line">
            <a:avLst/>
          </a:prstGeom>
          <a:noFill/>
          <a:ln w="12700">
            <a:solidFill>
              <a:srgbClr val="DAE0E5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endParaRPr lang="en-GB" noProof="0" dirty="0"/>
          </a:p>
        </p:txBody>
      </p:sp>
      <p:sp>
        <p:nvSpPr>
          <p:cNvPr id="113673" name="Rectangle 9"/>
          <p:cNvSpPr>
            <a:spLocks noChangeArrowheads="1"/>
          </p:cNvSpPr>
          <p:nvPr/>
        </p:nvSpPr>
        <p:spPr bwMode="gray">
          <a:xfrm>
            <a:off x="193675" y="6564313"/>
            <a:ext cx="383438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Tx/>
            </a:pPr>
            <a:r>
              <a:rPr lang="en-GB" sz="1000" noProof="0" dirty="0">
                <a:solidFill>
                  <a:srgbClr val="44647D"/>
                </a:solidFill>
              </a:rPr>
              <a:t> </a:t>
            </a:r>
            <a:fld id="{52CCA358-1675-4C81-9913-EB992B109D9C}" type="slidenum">
              <a:rPr lang="en-GB" sz="1000" noProof="0" smtClean="0">
                <a:solidFill>
                  <a:srgbClr val="004B7D"/>
                </a:solidFill>
              </a:rPr>
              <a:pPr algn="l">
                <a:lnSpc>
                  <a:spcPct val="90000"/>
                </a:lnSpc>
                <a:spcBef>
                  <a:spcPct val="0"/>
                </a:spcBef>
                <a:buSzTx/>
              </a:pPr>
              <a:t>‹nº›</a:t>
            </a:fld>
            <a:endParaRPr lang="en-GB" sz="1000" noProof="0" dirty="0">
              <a:solidFill>
                <a:srgbClr val="004B7D"/>
              </a:solidFill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gray">
          <a:xfrm>
            <a:off x="466709" y="6564313"/>
            <a:ext cx="829073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Tx/>
            </a:pPr>
            <a:r>
              <a:rPr lang="en-GB" sz="1000" b="1" noProof="0" dirty="0">
                <a:solidFill>
                  <a:srgbClr val="DAE0E5"/>
                </a:solidFill>
              </a:rPr>
              <a:t>|</a:t>
            </a:r>
            <a:r>
              <a:rPr lang="en-GB" sz="1000" b="1" noProof="0" dirty="0">
                <a:solidFill>
                  <a:srgbClr val="004B7D"/>
                </a:solidFill>
              </a:rPr>
              <a:t>  </a:t>
            </a:r>
            <a:r>
              <a:rPr lang="en-GB" sz="1000" noProof="0" dirty="0" err="1">
                <a:solidFill>
                  <a:srgbClr val="004B7D"/>
                </a:solidFill>
              </a:rPr>
              <a:t>FlySense</a:t>
            </a:r>
            <a:endParaRPr lang="en-GB" sz="1000" noProof="0" dirty="0">
              <a:solidFill>
                <a:srgbClr val="004B7D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9" r:id="rId2"/>
    <p:sldLayoutId id="2147483683" r:id="rId3"/>
    <p:sldLayoutId id="2147483702" r:id="rId4"/>
    <p:sldLayoutId id="2147483703" r:id="rId5"/>
    <p:sldLayoutId id="2147483705" r:id="rId6"/>
    <p:sldLayoutId id="2147483704" r:id="rId7"/>
    <p:sldLayoutId id="2147483700" r:id="rId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600">
          <a:solidFill>
            <a:schemeClr val="tx1"/>
          </a:solidFill>
          <a:latin typeface="Trebuchet MS" pitchFamily="34" charset="0"/>
        </a:defRPr>
      </a:lvl9pPr>
    </p:titleStyle>
    <p:bodyStyle>
      <a:lvl1pPr marL="187325" indent="-187325" algn="l" rtl="0" eaLnBrk="1" fontAlgn="base" hangingPunct="1">
        <a:spcBef>
          <a:spcPct val="100000"/>
        </a:spcBef>
        <a:spcAft>
          <a:spcPct val="0"/>
        </a:spcAft>
        <a:buSzPct val="90000"/>
        <a:buChar char="•"/>
        <a:defRPr sz="1600">
          <a:solidFill>
            <a:srgbClr val="000000"/>
          </a:solidFill>
          <a:latin typeface="+mn-lt"/>
          <a:ea typeface="+mn-ea"/>
          <a:cs typeface="+mn-cs"/>
        </a:defRPr>
      </a:lvl1pPr>
      <a:lvl2pPr marL="457200" indent="-187325" algn="l" rtl="0" eaLnBrk="1" fontAlgn="base" hangingPunct="1">
        <a:spcBef>
          <a:spcPct val="30000"/>
        </a:spcBef>
        <a:spcAft>
          <a:spcPct val="0"/>
        </a:spcAft>
        <a:buSzPct val="100000"/>
        <a:buChar char="–"/>
        <a:defRPr sz="1600">
          <a:solidFill>
            <a:srgbClr val="000000"/>
          </a:solidFill>
          <a:latin typeface="+mn-lt"/>
        </a:defRPr>
      </a:lvl2pPr>
      <a:lvl3pPr marL="706438" indent="-155575" algn="l" rtl="0" eaLnBrk="1" fontAlgn="base" hangingPunct="1">
        <a:spcBef>
          <a:spcPct val="30000"/>
        </a:spcBef>
        <a:spcAft>
          <a:spcPct val="0"/>
        </a:spcAft>
        <a:buSzPct val="70000"/>
        <a:buChar char="•"/>
        <a:defRPr sz="1400">
          <a:solidFill>
            <a:srgbClr val="000000"/>
          </a:solidFill>
          <a:latin typeface="+mn-lt"/>
        </a:defRPr>
      </a:lvl3pPr>
      <a:lvl4pPr marL="987425" indent="-176213" algn="l" rtl="0" eaLnBrk="1" fontAlgn="base" hangingPunct="1">
        <a:spcBef>
          <a:spcPct val="30000"/>
        </a:spcBef>
        <a:spcAft>
          <a:spcPct val="0"/>
        </a:spcAft>
        <a:buSzPct val="100000"/>
        <a:buChar char="-"/>
        <a:defRPr sz="1400">
          <a:solidFill>
            <a:srgbClr val="000000"/>
          </a:solidFill>
          <a:latin typeface="+mn-lt"/>
        </a:defRPr>
      </a:lvl4pPr>
      <a:lvl5pPr marL="1268413" indent="-187325" algn="l" rtl="0" eaLnBrk="1" fontAlgn="base" hangingPunct="1">
        <a:spcBef>
          <a:spcPct val="30000"/>
        </a:spcBef>
        <a:spcAft>
          <a:spcPct val="0"/>
        </a:spcAft>
        <a:buSzPct val="50000"/>
        <a:buChar char="•"/>
        <a:defRPr sz="1400">
          <a:solidFill>
            <a:srgbClr val="000000"/>
          </a:solidFill>
          <a:latin typeface="+mn-lt"/>
        </a:defRPr>
      </a:lvl5pPr>
      <a:lvl6pPr marL="1725613" indent="-187325" algn="l" rtl="0" eaLnBrk="1" fontAlgn="base" hangingPunct="1">
        <a:spcBef>
          <a:spcPct val="30000"/>
        </a:spcBef>
        <a:spcAft>
          <a:spcPct val="0"/>
        </a:spcAft>
        <a:buSzPct val="50000"/>
        <a:buChar char="•"/>
        <a:defRPr sz="1400">
          <a:solidFill>
            <a:srgbClr val="000000"/>
          </a:solidFill>
          <a:latin typeface="+mn-lt"/>
        </a:defRPr>
      </a:lvl6pPr>
      <a:lvl7pPr marL="2182813" indent="-187325" algn="l" rtl="0" eaLnBrk="1" fontAlgn="base" hangingPunct="1">
        <a:spcBef>
          <a:spcPct val="30000"/>
        </a:spcBef>
        <a:spcAft>
          <a:spcPct val="0"/>
        </a:spcAft>
        <a:buSzPct val="50000"/>
        <a:buChar char="•"/>
        <a:defRPr sz="1400">
          <a:solidFill>
            <a:srgbClr val="000000"/>
          </a:solidFill>
          <a:latin typeface="+mn-lt"/>
        </a:defRPr>
      </a:lvl7pPr>
      <a:lvl8pPr marL="2640013" indent="-187325" algn="l" rtl="0" eaLnBrk="1" fontAlgn="base" hangingPunct="1">
        <a:spcBef>
          <a:spcPct val="30000"/>
        </a:spcBef>
        <a:spcAft>
          <a:spcPct val="0"/>
        </a:spcAft>
        <a:buSzPct val="50000"/>
        <a:buChar char="•"/>
        <a:defRPr sz="1400">
          <a:solidFill>
            <a:srgbClr val="000000"/>
          </a:solidFill>
          <a:latin typeface="+mn-lt"/>
        </a:defRPr>
      </a:lvl8pPr>
      <a:lvl9pPr marL="3097213" indent="-187325" algn="l" rtl="0" eaLnBrk="1" fontAlgn="base" hangingPunct="1">
        <a:spcBef>
          <a:spcPct val="30000"/>
        </a:spcBef>
        <a:spcAft>
          <a:spcPct val="0"/>
        </a:spcAft>
        <a:buSzPct val="50000"/>
        <a:buChar char="•"/>
        <a:defRPr sz="14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4212" y="3246438"/>
            <a:ext cx="7378474" cy="404812"/>
          </a:xfrm>
        </p:spPr>
        <p:txBody>
          <a:bodyPr/>
          <a:lstStyle/>
          <a:p>
            <a:r>
              <a:rPr lang="en-US" sz="4000" b="1" dirty="0"/>
              <a:t>Biomechanics Project</a:t>
            </a:r>
            <a:br>
              <a:rPr lang="en-US" sz="4000" b="1" dirty="0"/>
            </a:br>
            <a:r>
              <a:rPr lang="en-US" sz="1800" dirty="0"/>
              <a:t>A simple algorithm capable of stable gait in a noisy environment?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sz="quarter" idx="1"/>
          </p:nvPr>
        </p:nvSpPr>
        <p:spPr>
          <a:xfrm>
            <a:off x="684213" y="4054475"/>
            <a:ext cx="4268787" cy="277813"/>
          </a:xfrm>
        </p:spPr>
        <p:txBody>
          <a:bodyPr/>
          <a:lstStyle/>
          <a:p>
            <a:r>
              <a:rPr lang="en-US" sz="1300" dirty="0"/>
              <a:t>Joao Fonseca Reis – CMU MRSD</a:t>
            </a:r>
          </a:p>
          <a:p>
            <a:r>
              <a:rPr lang="en-US" sz="1300" dirty="0"/>
              <a:t>December 2018</a:t>
            </a:r>
          </a:p>
        </p:txBody>
      </p:sp>
    </p:spTree>
    <p:extLst>
      <p:ext uri="{BB962C8B-B14F-4D97-AF65-F5344CB8AC3E}">
        <p14:creationId xmlns:p14="http://schemas.microsoft.com/office/powerpoint/2010/main" val="741389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roup 76">
            <a:extLst>
              <a:ext uri="{FF2B5EF4-FFF2-40B4-BE49-F238E27FC236}">
                <a16:creationId xmlns:a16="http://schemas.microsoft.com/office/drawing/2014/main" id="{EA2A2C92-5E0C-4BE5-B524-7946CE7DF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072117"/>
              </p:ext>
            </p:extLst>
          </p:nvPr>
        </p:nvGraphicFramePr>
        <p:xfrm>
          <a:off x="400528" y="688727"/>
          <a:ext cx="9161468" cy="5109731"/>
        </p:xfrm>
        <a:graphic>
          <a:graphicData uri="http://schemas.openxmlformats.org/drawingml/2006/table">
            <a:tbl>
              <a:tblPr/>
              <a:tblGrid>
                <a:gridCol w="1128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6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46949">
                  <a:extLst>
                    <a:ext uri="{9D8B030D-6E8A-4147-A177-3AD203B41FA5}">
                      <a16:colId xmlns:a16="http://schemas.microsoft.com/office/drawing/2014/main" val="1402138245"/>
                    </a:ext>
                  </a:extLst>
                </a:gridCol>
              </a:tblGrid>
              <a:tr h="40083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endParaRPr kumimoji="0" lang="en-GB" sz="13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4B7D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72000" marR="36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4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4B7D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+mn-cs"/>
                        </a:rPr>
                        <a:t>Results from literature (highlighted paper)</a:t>
                      </a:r>
                      <a:endParaRPr kumimoji="0" lang="en-GB" sz="14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4B7D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72000" marR="36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4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4B7D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+mn-cs"/>
                        </a:rPr>
                        <a:t>Results against literature simulations</a:t>
                      </a:r>
                      <a:endParaRPr lang="en-US" dirty="0"/>
                    </a:p>
                  </a:txBody>
                  <a:tcPr marL="72000" marR="36000" marT="46800" marB="4680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4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7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GB" sz="13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Forces Symmetry</a:t>
                      </a:r>
                    </a:p>
                  </a:txBody>
                  <a:tcPr marL="72000" marR="36000" marT="46800" marB="46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4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+mn-cs"/>
                        </a:rPr>
                        <a:t>Symmetric vertical forces</a:t>
                      </a:r>
                      <a:r>
                        <a:rPr kumimoji="0" lang="en-US" sz="13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2000" marR="36000" marT="46800" marB="4680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4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+mn-cs"/>
                        </a:rPr>
                        <a:t>In line</a:t>
                      </a:r>
                      <a:endParaRPr kumimoji="0" lang="en-GB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46800" marB="4680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4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6476303"/>
                  </a:ext>
                </a:extLst>
              </a:tr>
              <a:tr h="9417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GB" sz="13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Stable solutions</a:t>
                      </a:r>
                    </a:p>
                  </a:txBody>
                  <a:tcPr marL="72000" marR="36000" marT="46800" marB="46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  <a:defRPr/>
                      </a:pPr>
                      <a:r>
                        <a:rPr lang="en-US" sz="1300" dirty="0"/>
                        <a:t>Most of the stable solutions for grounded running</a:t>
                      </a:r>
                    </a:p>
                  </a:txBody>
                  <a:tcPr marL="72000" marR="36000" marT="46800" marB="4680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+mn-cs"/>
                        </a:rPr>
                        <a:t>In line </a:t>
                      </a:r>
                      <a:r>
                        <a:rPr kumimoji="0" lang="en-US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Trebuchet MS"/>
                          <a:ea typeface="+mn-ea"/>
                          <a:cs typeface="+mn-cs"/>
                        </a:rPr>
                        <a:t>(additionally, a stable band may not have any non-grounded stable solution)</a:t>
                      </a:r>
                      <a:endParaRPr kumimoji="0" lang="en-GB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Trebuchet MS" pitchFamily="34" charset="0"/>
                        <a:ea typeface="+mn-ea"/>
                        <a:cs typeface="+mn-cs"/>
                      </a:endParaRPr>
                    </a:p>
                  </a:txBody>
                  <a:tcPr marL="72000" marR="36000" marT="46800" marB="4680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0053046"/>
                  </a:ext>
                </a:extLst>
              </a:tr>
              <a:tr h="9417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GB" sz="13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Leg Compression</a:t>
                      </a:r>
                    </a:p>
                  </a:txBody>
                  <a:tcPr marL="72000" marR="36000" marT="46800" marB="46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  <a:defRPr/>
                      </a:pPr>
                      <a:r>
                        <a:rPr lang="en-US" sz="1300" dirty="0"/>
                        <a:t>Ratio 1.05 to 1.71 to body weight (BW)</a:t>
                      </a:r>
                    </a:p>
                  </a:txBody>
                  <a:tcPr marL="72000" marR="36000" marT="46800" marB="4680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  <a:defRPr/>
                      </a:pPr>
                      <a:r>
                        <a:rPr lang="en-US" sz="1300" dirty="0"/>
                        <a:t>Broadly in line (0.7 to 1.41 BW for different K/m)</a:t>
                      </a:r>
                    </a:p>
                  </a:txBody>
                  <a:tcPr marL="72000" marR="36000" marT="46800" marB="4680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656413"/>
                  </a:ext>
                </a:extLst>
              </a:tr>
              <a:tr h="9417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GB" sz="13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Noise resilience </a:t>
                      </a:r>
                      <a:r>
                        <a:rPr kumimoji="0" lang="en-GB" sz="11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(10% leg size)</a:t>
                      </a:r>
                      <a:endParaRPr kumimoji="0" lang="en-GB" sz="13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72000" marR="36000" marT="46800" marB="46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  <a:defRPr/>
                      </a:pPr>
                      <a:r>
                        <a:rPr lang="en-US" sz="1300" dirty="0"/>
                        <a:t>&gt; 50 steps under </a:t>
                      </a:r>
                      <a:r>
                        <a:rPr lang="en-US" sz="1300" u="sng" dirty="0"/>
                        <a:t>single</a:t>
                      </a:r>
                      <a:r>
                        <a:rPr lang="en-US" sz="1300" dirty="0"/>
                        <a:t> step-up / step down</a:t>
                      </a:r>
                    </a:p>
                  </a:txBody>
                  <a:tcPr marL="72000" marR="36000" marT="46800" marB="4680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In line: 27 steps under </a:t>
                      </a:r>
                      <a:r>
                        <a:rPr lang="en-US" sz="1300" u="sng" dirty="0">
                          <a:solidFill>
                            <a:schemeClr val="tx1"/>
                          </a:solidFill>
                        </a:rPr>
                        <a:t>constant</a:t>
                      </a: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 noise equivalent (but possible to have </a:t>
                      </a:r>
                      <a:r>
                        <a:rPr lang="en-US" sz="1300" u="none" dirty="0">
                          <a:solidFill>
                            <a:schemeClr val="tx1"/>
                          </a:solidFill>
                        </a:rPr>
                        <a:t>final </a:t>
                      </a:r>
                      <a:r>
                        <a:rPr lang="en-US" sz="1300" u="none" dirty="0" err="1">
                          <a:solidFill>
                            <a:schemeClr val="tx1"/>
                          </a:solidFill>
                        </a:rPr>
                        <a:t>Vx</a:t>
                      </a:r>
                      <a:r>
                        <a:rPr lang="en-US" sz="1300" u="none" dirty="0">
                          <a:solidFill>
                            <a:schemeClr val="tx1"/>
                          </a:solidFill>
                        </a:rPr>
                        <a:t>&lt;0)</a:t>
                      </a:r>
                    </a:p>
                  </a:txBody>
                  <a:tcPr marL="72000" marR="36000" marT="46800" marB="4680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584417"/>
                  </a:ext>
                </a:extLst>
              </a:tr>
              <a:tr h="9417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GB" sz="13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Solution Periodicity</a:t>
                      </a:r>
                    </a:p>
                  </a:txBody>
                  <a:tcPr marL="72000" marR="36000" marT="46800" marB="46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  <a:defRPr/>
                      </a:pPr>
                      <a:r>
                        <a:rPr lang="en-US" sz="1300" dirty="0"/>
                        <a:t>Not discussed</a:t>
                      </a:r>
                    </a:p>
                  </a:txBody>
                  <a:tcPr marL="72000" marR="36000" marT="46800" marB="4680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</a:pPr>
                      <a:r>
                        <a:rPr kumimoji="0" lang="en-GB" sz="13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Irrational period possible in a stable energy band</a:t>
                      </a:r>
                    </a:p>
                  </a:txBody>
                  <a:tcPr marL="72000" marR="36000" marT="46800" marB="4680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830037"/>
                  </a:ext>
                </a:extLst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 COMPARISON against literature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A2F7D71-9E34-4088-B848-5134B2812012}"/>
              </a:ext>
            </a:extLst>
          </p:cNvPr>
          <p:cNvSpPr txBox="1"/>
          <p:nvPr/>
        </p:nvSpPr>
        <p:spPr>
          <a:xfrm>
            <a:off x="436100" y="6040412"/>
            <a:ext cx="9125896" cy="3539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baseline="30000" dirty="0">
                <a:latin typeface="Trebuchet MS"/>
              </a:rPr>
              <a:t>1</a:t>
            </a:r>
            <a:r>
              <a:rPr lang="en-US" sz="1000" dirty="0">
                <a:latin typeface="Trebuchet MS"/>
              </a:rPr>
              <a:t> Nonetheless, experimental data shows positively skewed flattened half-sine pattern) which drives the motivation of the second paper from the same author</a:t>
            </a:r>
          </a:p>
          <a:p>
            <a:pPr algn="l"/>
            <a:r>
              <a:rPr lang="en-US" sz="1000" dirty="0"/>
              <a:t>Note: While the presented simulations ran for 60 seconds, the literature presentations ran for up to 50 steps</a:t>
            </a:r>
            <a:endParaRPr lang="en-US" sz="1000" u="sng" dirty="0"/>
          </a:p>
        </p:txBody>
      </p:sp>
    </p:spTree>
    <p:extLst>
      <p:ext uri="{BB962C8B-B14F-4D97-AF65-F5344CB8AC3E}">
        <p14:creationId xmlns:p14="http://schemas.microsoft.com/office/powerpoint/2010/main" val="9291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7A48F7B-4C5A-4CCC-9746-E8C3B9FF3AB4}"/>
              </a:ext>
            </a:extLst>
          </p:cNvPr>
          <p:cNvSpPr/>
          <p:nvPr/>
        </p:nvSpPr>
        <p:spPr>
          <a:xfrm>
            <a:off x="445715" y="862743"/>
            <a:ext cx="8945028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-GB" sz="1600" b="1" dirty="0">
                <a:solidFill>
                  <a:srgbClr val="004B7D"/>
                </a:solidFill>
              </a:rPr>
              <a:t>Future work may focus on</a:t>
            </a:r>
          </a:p>
          <a:p>
            <a:pPr marL="631825" lvl="2" indent="-174625" algn="just">
              <a:spcBef>
                <a:spcPts val="18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Introducing variable stiffness through feed-forward leg placement or muscle pre-activation (as most legged animals do when the adjust their gait)</a:t>
            </a:r>
          </a:p>
          <a:p>
            <a:pPr marL="631825" lvl="2" indent="-174625" algn="just">
              <a:spcBef>
                <a:spcPts val="18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Introducing the ability to add/subtract energy from the system through actuation (enabling for example our robot to go up and down a ramp)</a:t>
            </a:r>
          </a:p>
          <a:p>
            <a:pPr marL="631825" lvl="2" indent="-174625" algn="just">
              <a:spcBef>
                <a:spcPts val="18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Finding analytically when a gait will be stable/periodic (even if we don’t know where the apex will be located)</a:t>
            </a:r>
          </a:p>
          <a:p>
            <a:pPr marL="631825" lvl="2" indent="-174625" algn="just">
              <a:spcBef>
                <a:spcPts val="18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Predicting analytically apex points for any initial condition (e.g. planets XYZ orbits are well defined although until today it is impossible to derive a time dependent equation)</a:t>
            </a:r>
          </a:p>
        </p:txBody>
      </p:sp>
    </p:spTree>
    <p:extLst>
      <p:ext uri="{BB962C8B-B14F-4D97-AF65-F5344CB8AC3E}">
        <p14:creationId xmlns:p14="http://schemas.microsoft.com/office/powerpoint/2010/main" val="4183304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34EE4389-0834-4A1E-9824-47B2C504B5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4013310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First attempt: Brute Force for initial conditions with different height, different speed in x, apex in 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How important is it to have a good predictable model FOR walking dynamics?</a:t>
            </a:r>
          </a:p>
        </p:txBody>
      </p:sp>
      <p:cxnSp>
        <p:nvCxnSpPr>
          <p:cNvPr id="10" name="Straight Connector 4">
            <a:extLst>
              <a:ext uri="{FF2B5EF4-FFF2-40B4-BE49-F238E27FC236}">
                <a16:creationId xmlns:a16="http://schemas.microsoft.com/office/drawing/2014/main" id="{C4EF49A3-0E55-4EEF-8129-AA0287B76632}"/>
              </a:ext>
            </a:extLst>
          </p:cNvPr>
          <p:cNvCxnSpPr/>
          <p:nvPr/>
        </p:nvCxnSpPr>
        <p:spPr bwMode="auto">
          <a:xfrm>
            <a:off x="309563" y="1684338"/>
            <a:ext cx="421237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</p:cxnSp>
      <p:sp>
        <p:nvSpPr>
          <p:cNvPr id="12" name="TextBox 22">
            <a:extLst>
              <a:ext uri="{FF2B5EF4-FFF2-40B4-BE49-F238E27FC236}">
                <a16:creationId xmlns:a16="http://schemas.microsoft.com/office/drawing/2014/main" id="{CE0F4EFD-7E62-4832-B36F-AE98A9722F6A}"/>
              </a:ext>
            </a:extLst>
          </p:cNvPr>
          <p:cNvSpPr txBox="1"/>
          <p:nvPr/>
        </p:nvSpPr>
        <p:spPr>
          <a:xfrm>
            <a:off x="309563" y="1202026"/>
            <a:ext cx="4212374" cy="48244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pattFill>
                  <a:fgClr>
                    <a:srgbClr val="000000"/>
                  </a:fgClr>
                  <a:bgClr>
                    <a:srgbClr val="000000"/>
                  </a:bgClr>
                </a:pattFill>
              </a14:hiddenFill>
            </a:ext>
          </a:extLst>
        </p:spPr>
        <p:txBody>
          <a:bodyPr vert="horz" wrap="square" lIns="0" tIns="46863" rIns="0" bIns="46863" rtlCol="0" anchor="b" anchorCtr="0">
            <a:sp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GB" sz="1400" b="1" dirty="0">
                <a:solidFill>
                  <a:srgbClr val="004B7D"/>
                </a:solidFill>
                <a:sym typeface="Trebuchet MS" panose="020B0603020202020204" pitchFamily="34" charset="0"/>
              </a:rPr>
              <a:t>Scan the initial conditions where we want to operate in…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291E4C-D068-4604-94F2-BD80E2266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" y="1849798"/>
            <a:ext cx="4090771" cy="399220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ECF93AA-97FD-488B-80EA-39B11439083A}"/>
              </a:ext>
            </a:extLst>
          </p:cNvPr>
          <p:cNvSpPr txBox="1"/>
          <p:nvPr/>
        </p:nvSpPr>
        <p:spPr>
          <a:xfrm>
            <a:off x="2710979" y="5533283"/>
            <a:ext cx="12824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C3DD592-B8BC-4A62-A118-E1492C7B3460}"/>
              </a:ext>
            </a:extLst>
          </p:cNvPr>
          <p:cNvSpPr txBox="1"/>
          <p:nvPr/>
        </p:nvSpPr>
        <p:spPr>
          <a:xfrm rot="16200000">
            <a:off x="420867" y="2739947"/>
            <a:ext cx="27090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m/s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2B6820-8226-4985-A3B0-F3C81B588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159" y="2068288"/>
            <a:ext cx="4572396" cy="3824512"/>
          </a:xfrm>
          <a:prstGeom prst="rect">
            <a:avLst/>
          </a:prstGeom>
        </p:spPr>
      </p:pic>
      <p:cxnSp>
        <p:nvCxnSpPr>
          <p:cNvPr id="11" name="Straight Connector 18">
            <a:extLst>
              <a:ext uri="{FF2B5EF4-FFF2-40B4-BE49-F238E27FC236}">
                <a16:creationId xmlns:a16="http://schemas.microsoft.com/office/drawing/2014/main" id="{D1654F19-56B0-453E-AED9-588FD0FE776B}"/>
              </a:ext>
            </a:extLst>
          </p:cNvPr>
          <p:cNvCxnSpPr/>
          <p:nvPr/>
        </p:nvCxnSpPr>
        <p:spPr bwMode="auto">
          <a:xfrm>
            <a:off x="5400170" y="1684338"/>
            <a:ext cx="421237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</p:cxnSp>
      <p:sp>
        <p:nvSpPr>
          <p:cNvPr id="13" name="TextBox 24">
            <a:extLst>
              <a:ext uri="{FF2B5EF4-FFF2-40B4-BE49-F238E27FC236}">
                <a16:creationId xmlns:a16="http://schemas.microsoft.com/office/drawing/2014/main" id="{15E0F2D2-F7A5-4AA1-A6BD-EA4168BE92BB}"/>
              </a:ext>
            </a:extLst>
          </p:cNvPr>
          <p:cNvSpPr txBox="1"/>
          <p:nvPr/>
        </p:nvSpPr>
        <p:spPr>
          <a:xfrm>
            <a:off x="5400170" y="1202026"/>
            <a:ext cx="4212374" cy="48244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pattFill>
                  <a:fgClr>
                    <a:srgbClr val="000000"/>
                  </a:fgClr>
                  <a:bgClr>
                    <a:srgbClr val="000000"/>
                  </a:bgClr>
                </a:pattFill>
              </a14:hiddenFill>
            </a:ext>
          </a:extLst>
        </p:spPr>
        <p:txBody>
          <a:bodyPr vert="horz" wrap="square" lIns="0" tIns="46863" rIns="0" bIns="46863" rtlCol="0" anchor="b" anchorCtr="0">
            <a:sp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GB" sz="1400" b="1" dirty="0">
                <a:solidFill>
                  <a:srgbClr val="004B7D"/>
                </a:solidFill>
                <a:sym typeface="Trebuchet MS" panose="020B0603020202020204" pitchFamily="34" charset="0"/>
              </a:rPr>
              <a:t>… iterate until the next apex is reached (or the ground)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F91E9C7-213D-42CB-8D69-195B83FABC03}"/>
              </a:ext>
            </a:extLst>
          </p:cNvPr>
          <p:cNvSpPr txBox="1"/>
          <p:nvPr/>
        </p:nvSpPr>
        <p:spPr>
          <a:xfrm>
            <a:off x="5089897" y="5780690"/>
            <a:ext cx="223298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Note: Each color is a different </a:t>
            </a:r>
            <a:r>
              <a:rPr lang="en-US" dirty="0">
                <a:latin typeface="GreekC_IV50" panose="00000400000000000000" pitchFamily="2" charset="0"/>
                <a:cs typeface="GreekC_IV50" panose="00000400000000000000" pitchFamily="2" charset="0"/>
              </a:rPr>
              <a:t>F</a:t>
            </a:r>
            <a:endParaRPr lang="en-US" dirty="0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E422A464-1A02-4C92-90E2-194FEDD44215}"/>
              </a:ext>
            </a:extLst>
          </p:cNvPr>
          <p:cNvSpPr/>
          <p:nvPr/>
        </p:nvSpPr>
        <p:spPr bwMode="auto">
          <a:xfrm>
            <a:off x="4873727" y="2763032"/>
            <a:ext cx="114300" cy="1523855"/>
          </a:xfrm>
          <a:custGeom>
            <a:avLst/>
            <a:gdLst/>
            <a:ahLst/>
            <a:cxnLst/>
            <a:rect l="0" t="0" r="0" b="0"/>
            <a:pathLst>
              <a:path w="226696" h="2303781">
                <a:moveTo>
                  <a:pt x="0" y="0"/>
                </a:moveTo>
                <a:lnTo>
                  <a:pt x="0" y="2303780"/>
                </a:lnTo>
                <a:lnTo>
                  <a:pt x="226695" y="1134745"/>
                </a:lnTo>
                <a:close/>
              </a:path>
            </a:pathLst>
          </a:custGeom>
          <a:solidFill>
            <a:srgbClr val="EAEAEA"/>
          </a:solidFill>
          <a:ln w="12700" cap="flat" cmpd="sng" algn="ctr">
            <a:solidFill>
              <a:srgbClr val="91919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10000"/>
              <a:buFontTx/>
              <a:buNone/>
              <a:tabLst/>
            </a:pPr>
            <a:endParaRPr kumimoji="0" lang="en-GB" sz="12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Trebuchet MS" pitchFamily="34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4FF8CC6A-B33B-49B9-AC72-5B0F7C8EE90C}"/>
              </a:ext>
            </a:extLst>
          </p:cNvPr>
          <p:cNvSpPr/>
          <p:nvPr/>
        </p:nvSpPr>
        <p:spPr bwMode="auto">
          <a:xfrm>
            <a:off x="6212116" y="3734061"/>
            <a:ext cx="2946398" cy="157773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10000"/>
              <a:buFontTx/>
              <a:buNone/>
              <a:tabLst/>
            </a:pPr>
            <a:endParaRPr kumimoji="0" lang="en-US" sz="12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Trebuchet MS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FB74F99-DB2E-4DBA-BF6F-D38849C02DE4}"/>
              </a:ext>
            </a:extLst>
          </p:cNvPr>
          <p:cNvSpPr txBox="1"/>
          <p:nvPr/>
        </p:nvSpPr>
        <p:spPr>
          <a:xfrm>
            <a:off x="7900541" y="5042361"/>
            <a:ext cx="11743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Went backwards?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09CFD7A-C254-4AFB-8CAF-9D42B7DA1556}"/>
              </a:ext>
            </a:extLst>
          </p:cNvPr>
          <p:cNvSpPr/>
          <p:nvPr/>
        </p:nvSpPr>
        <p:spPr bwMode="auto">
          <a:xfrm>
            <a:off x="5958213" y="2287198"/>
            <a:ext cx="197377" cy="200902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10000"/>
              <a:buFontTx/>
              <a:buNone/>
              <a:tabLst/>
            </a:pPr>
            <a:endParaRPr kumimoji="0" lang="en-US" sz="12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Trebuchet MS" pitchFamily="34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6C5D3FD-EA2E-4607-9E15-4C179A8D816E}"/>
              </a:ext>
            </a:extLst>
          </p:cNvPr>
          <p:cNvSpPr/>
          <p:nvPr/>
        </p:nvSpPr>
        <p:spPr bwMode="auto">
          <a:xfrm>
            <a:off x="6206389" y="2293553"/>
            <a:ext cx="2946398" cy="1387137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10000"/>
              <a:buFontTx/>
              <a:buNone/>
              <a:tabLst/>
            </a:pPr>
            <a:endParaRPr kumimoji="0" lang="en-US" sz="12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Trebuchet MS" pitchFamily="34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A7E2E28-76DB-47CA-8C70-2514134AF399}"/>
              </a:ext>
            </a:extLst>
          </p:cNvPr>
          <p:cNvSpPr txBox="1"/>
          <p:nvPr/>
        </p:nvSpPr>
        <p:spPr>
          <a:xfrm>
            <a:off x="8005526" y="2035978"/>
            <a:ext cx="119103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Did “something”?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C9D36D4-A267-4E55-B700-762915E91BD0}"/>
              </a:ext>
            </a:extLst>
          </p:cNvPr>
          <p:cNvSpPr txBox="1"/>
          <p:nvPr/>
        </p:nvSpPr>
        <p:spPr>
          <a:xfrm>
            <a:off x="6206389" y="1989869"/>
            <a:ext cx="100668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Straight down!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1836289-E365-4CE2-A844-A2191806A20A}"/>
              </a:ext>
            </a:extLst>
          </p:cNvPr>
          <p:cNvSpPr/>
          <p:nvPr/>
        </p:nvSpPr>
        <p:spPr bwMode="auto">
          <a:xfrm>
            <a:off x="5956708" y="1968685"/>
            <a:ext cx="197377" cy="225266"/>
          </a:xfrm>
          <a:prstGeom prst="ellipse">
            <a:avLst/>
          </a:prstGeom>
          <a:solidFill>
            <a:srgbClr val="FFC00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10000"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ebuchet MS" pitchFamily="34" charset="0"/>
              </a:rPr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F881DFA-15FB-4A53-B021-9581589F528C}"/>
              </a:ext>
            </a:extLst>
          </p:cNvPr>
          <p:cNvSpPr/>
          <p:nvPr/>
        </p:nvSpPr>
        <p:spPr bwMode="auto">
          <a:xfrm>
            <a:off x="7699944" y="2016799"/>
            <a:ext cx="197377" cy="225266"/>
          </a:xfrm>
          <a:prstGeom prst="ellipse">
            <a:avLst/>
          </a:prstGeom>
          <a:solidFill>
            <a:srgbClr val="FFC00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10000"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ebuchet MS" pitchFamily="34" charset="0"/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B8A21A-AE2C-425B-B419-A7B9E3FCDB3F}"/>
              </a:ext>
            </a:extLst>
          </p:cNvPr>
          <p:cNvSpPr/>
          <p:nvPr/>
        </p:nvSpPr>
        <p:spPr bwMode="auto">
          <a:xfrm>
            <a:off x="7694831" y="5001761"/>
            <a:ext cx="197377" cy="225266"/>
          </a:xfrm>
          <a:prstGeom prst="ellipse">
            <a:avLst/>
          </a:prstGeom>
          <a:solidFill>
            <a:srgbClr val="FFC00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10000"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ebuchet MS" pitchFamily="34" charset="0"/>
              </a:rPr>
              <a:t>3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94A4426-2E61-4ECA-834C-52D924B2EB5D}"/>
              </a:ext>
            </a:extLst>
          </p:cNvPr>
          <p:cNvSpPr txBox="1"/>
          <p:nvPr/>
        </p:nvSpPr>
        <p:spPr>
          <a:xfrm>
            <a:off x="333342" y="6216853"/>
            <a:ext cx="63142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Note: Scan done for 20 heights (.8 to 1.2 m), 20 energies, 90 different </a:t>
            </a:r>
            <a:r>
              <a:rPr lang="en-US" sz="1100" dirty="0">
                <a:latin typeface="GreekC_IV50" panose="00000400000000000000" pitchFamily="2" charset="0"/>
                <a:cs typeface="GreekC_IV50" panose="00000400000000000000" pitchFamily="2" charset="0"/>
              </a:rPr>
              <a:t>F (</a:t>
            </a:r>
            <a:r>
              <a:rPr lang="en-US" sz="1100" dirty="0"/>
              <a:t>in a total of 36,000 runs)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Contiguous initial conditions can result in massively different outcomes:</a:t>
            </a:r>
            <a:r>
              <a:rPr lang="en-GB" dirty="0"/>
              <a:t> (deterministic) chaos?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Maybe I am not so confident anymore….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A9FD7D-A370-49F7-8848-F19EC5564962}"/>
              </a:ext>
            </a:extLst>
          </p:cNvPr>
          <p:cNvCxnSpPr/>
          <p:nvPr/>
        </p:nvCxnSpPr>
        <p:spPr bwMode="auto">
          <a:xfrm>
            <a:off x="309563" y="1778679"/>
            <a:ext cx="421237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</p:cxnSp>
      <p:sp>
        <p:nvSpPr>
          <p:cNvPr id="7" name="TextBox 22">
            <a:extLst>
              <a:ext uri="{FF2B5EF4-FFF2-40B4-BE49-F238E27FC236}">
                <a16:creationId xmlns:a16="http://schemas.microsoft.com/office/drawing/2014/main" id="{96E90F9D-5CF9-4DFF-A4E0-3EF54ED91E12}"/>
              </a:ext>
            </a:extLst>
          </p:cNvPr>
          <p:cNvSpPr txBox="1"/>
          <p:nvPr/>
        </p:nvSpPr>
        <p:spPr>
          <a:xfrm>
            <a:off x="309563" y="1490266"/>
            <a:ext cx="4212374" cy="2885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pattFill>
                  <a:fgClr>
                    <a:srgbClr val="000000"/>
                  </a:fgClr>
                  <a:bgClr>
                    <a:srgbClr val="000000"/>
                  </a:bgClr>
                </a:pattFill>
              </a14:hiddenFill>
            </a:ext>
          </a:extLst>
        </p:spPr>
        <p:txBody>
          <a:bodyPr vert="horz" wrap="square" lIns="0" tIns="46863" rIns="0" bIns="46863" rtlCol="0" anchor="b" anchorCtr="0">
            <a:sp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GB" sz="1400" b="1" dirty="0">
                <a:solidFill>
                  <a:srgbClr val="004B7D"/>
                </a:solidFill>
                <a:sym typeface="Trebuchet MS" panose="020B0603020202020204" pitchFamily="34" charset="0"/>
              </a:rPr>
              <a:t>The apple never falls too far from the tree…</a:t>
            </a:r>
          </a:p>
        </p:txBody>
      </p:sp>
      <p:pic>
        <p:nvPicPr>
          <p:cNvPr id="1026" name="Picture 2" descr="Resultado de imagem para apple tree">
            <a:extLst>
              <a:ext uri="{FF2B5EF4-FFF2-40B4-BE49-F238E27FC236}">
                <a16:creationId xmlns:a16="http://schemas.microsoft.com/office/drawing/2014/main" id="{DECE783E-4397-48E5-BB0E-71EE2834D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40" y="2188745"/>
            <a:ext cx="2746820" cy="275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166443B-89C7-4E94-A143-B7C3E215EC56}"/>
              </a:ext>
            </a:extLst>
          </p:cNvPr>
          <p:cNvGrpSpPr/>
          <p:nvPr/>
        </p:nvGrpSpPr>
        <p:grpSpPr>
          <a:xfrm>
            <a:off x="5400170" y="1490266"/>
            <a:ext cx="4212375" cy="3451060"/>
            <a:chOff x="5400170" y="1395925"/>
            <a:chExt cx="4212375" cy="3451060"/>
          </a:xfrm>
        </p:grpSpPr>
        <p:cxnSp>
          <p:nvCxnSpPr>
            <p:cNvPr id="6" name="Straight Connector 18">
              <a:extLst>
                <a:ext uri="{FF2B5EF4-FFF2-40B4-BE49-F238E27FC236}">
                  <a16:creationId xmlns:a16="http://schemas.microsoft.com/office/drawing/2014/main" id="{04A960EA-52F4-4213-B1A3-5C708F20FADB}"/>
                </a:ext>
              </a:extLst>
            </p:cNvPr>
            <p:cNvCxnSpPr/>
            <p:nvPr/>
          </p:nvCxnSpPr>
          <p:spPr bwMode="auto">
            <a:xfrm>
              <a:off x="5400170" y="1684338"/>
              <a:ext cx="421237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</p:spPr>
        </p:cxnSp>
        <p:sp>
          <p:nvSpPr>
            <p:cNvPr id="10" name="TextBox 24">
              <a:extLst>
                <a:ext uri="{FF2B5EF4-FFF2-40B4-BE49-F238E27FC236}">
                  <a16:creationId xmlns:a16="http://schemas.microsoft.com/office/drawing/2014/main" id="{F453DEC8-B783-4D00-B188-D0AA9CF5081D}"/>
                </a:ext>
              </a:extLst>
            </p:cNvPr>
            <p:cNvSpPr txBox="1"/>
            <p:nvPr/>
          </p:nvSpPr>
          <p:spPr>
            <a:xfrm>
              <a:off x="5400170" y="1395925"/>
              <a:ext cx="4212374" cy="288541"/>
            </a:xfrm>
            <a:prstGeom prst="rect">
              <a:avLst/>
            </a:prstGeom>
            <a:noFill/>
            <a:ln/>
            <a:extLst>
              <a:ext uri="{909E8E84-426E-40DD-AFC4-6F175D3DCCD1}">
                <a14:hiddenFill xmlns:a14="http://schemas.microsoft.com/office/drawing/2010/main">
                  <a:pattFill>
                    <a:fgClr>
                      <a:srgbClr val="000000"/>
                    </a:fgClr>
                    <a:bgClr>
                      <a:srgbClr val="000000"/>
                    </a:bgClr>
                  </a:pattFill>
                </a14:hiddenFill>
              </a:ext>
            </a:extLst>
          </p:spPr>
          <p:txBody>
            <a:bodyPr vert="horz" wrap="square" lIns="0" tIns="46863" rIns="0" bIns="46863" rtlCol="0" anchor="b" anchorCtr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ct val="0"/>
                </a:spcBef>
              </a:pPr>
              <a:r>
                <a:rPr lang="en-GB" sz="1400" b="1" dirty="0">
                  <a:solidFill>
                    <a:srgbClr val="004B7D"/>
                  </a:solidFill>
                  <a:sym typeface="Trebuchet MS" panose="020B0603020202020204" pitchFamily="34" charset="0"/>
                </a:rPr>
                <a:t>… except when it does so… MASSIVELY !!!!</a:t>
              </a:r>
            </a:p>
          </p:txBody>
        </p:sp>
        <p:pic>
          <p:nvPicPr>
            <p:cNvPr id="11" name="Picture 2" descr="Resultado de imagem para apple tree">
              <a:extLst>
                <a:ext uri="{FF2B5EF4-FFF2-40B4-BE49-F238E27FC236}">
                  <a16:creationId xmlns:a16="http://schemas.microsoft.com/office/drawing/2014/main" id="{1D2B3D36-7CE9-49C8-BC4A-125566935A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886" y="2005409"/>
              <a:ext cx="1045959" cy="10509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354079C2-CCA1-477F-8C85-20C69E0256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5277" r="24263"/>
            <a:stretch/>
          </p:blipFill>
          <p:spPr>
            <a:xfrm>
              <a:off x="6066754" y="2859314"/>
              <a:ext cx="1882827" cy="1987671"/>
            </a:xfrm>
            <a:prstGeom prst="rect">
              <a:avLst/>
            </a:prstGeom>
          </p:spPr>
        </p:pic>
        <p:cxnSp>
          <p:nvCxnSpPr>
            <p:cNvPr id="12" name="Conexão reta unidirecional 11">
              <a:extLst>
                <a:ext uri="{FF2B5EF4-FFF2-40B4-BE49-F238E27FC236}">
                  <a16:creationId xmlns:a16="http://schemas.microsoft.com/office/drawing/2014/main" id="{6DBB9406-87EC-4169-AD9A-316834A772E8}"/>
                </a:ext>
              </a:extLst>
            </p:cNvPr>
            <p:cNvCxnSpPr/>
            <p:nvPr/>
          </p:nvCxnSpPr>
          <p:spPr bwMode="auto">
            <a:xfrm>
              <a:off x="6814457" y="2540000"/>
              <a:ext cx="0" cy="449943"/>
            </a:xfrm>
            <a:prstGeom prst="straightConnector1">
              <a:avLst/>
            </a:prstGeom>
            <a:solidFill>
              <a:schemeClr val="tx2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Conexão reta unidirecional 13">
              <a:extLst>
                <a:ext uri="{FF2B5EF4-FFF2-40B4-BE49-F238E27FC236}">
                  <a16:creationId xmlns:a16="http://schemas.microsoft.com/office/drawing/2014/main" id="{01F5A915-A2D4-4F45-81FC-A06D3060024F}"/>
                </a:ext>
              </a:extLst>
            </p:cNvPr>
            <p:cNvCxnSpPr/>
            <p:nvPr/>
          </p:nvCxnSpPr>
          <p:spPr bwMode="auto">
            <a:xfrm>
              <a:off x="6901543" y="3092610"/>
              <a:ext cx="769257" cy="1610018"/>
            </a:xfrm>
            <a:prstGeom prst="straightConnector1">
              <a:avLst/>
            </a:prstGeom>
            <a:solidFill>
              <a:schemeClr val="tx2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51E9CBF1-7238-4DD3-A453-8F616315B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7434" y="3221407"/>
              <a:ext cx="1045958" cy="956940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4DF92B7B-AE66-4B56-AEE5-8556403C8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09405" y="2207781"/>
              <a:ext cx="1045958" cy="956940"/>
            </a:xfrm>
            <a:prstGeom prst="rect">
              <a:avLst/>
            </a:prstGeom>
          </p:spPr>
        </p:pic>
      </p:grpSp>
      <p:sp>
        <p:nvSpPr>
          <p:cNvPr id="18" name="Freeform 7">
            <a:extLst>
              <a:ext uri="{FF2B5EF4-FFF2-40B4-BE49-F238E27FC236}">
                <a16:creationId xmlns:a16="http://schemas.microsoft.com/office/drawing/2014/main" id="{B1D42A0C-531E-43DE-AD4C-87EEC740413F}"/>
              </a:ext>
            </a:extLst>
          </p:cNvPr>
          <p:cNvSpPr/>
          <p:nvPr/>
        </p:nvSpPr>
        <p:spPr bwMode="auto">
          <a:xfrm>
            <a:off x="4873727" y="2857373"/>
            <a:ext cx="114300" cy="1523855"/>
          </a:xfrm>
          <a:custGeom>
            <a:avLst/>
            <a:gdLst/>
            <a:ahLst/>
            <a:cxnLst/>
            <a:rect l="0" t="0" r="0" b="0"/>
            <a:pathLst>
              <a:path w="226696" h="2303781">
                <a:moveTo>
                  <a:pt x="0" y="0"/>
                </a:moveTo>
                <a:lnTo>
                  <a:pt x="0" y="2303780"/>
                </a:lnTo>
                <a:lnTo>
                  <a:pt x="226695" y="1134745"/>
                </a:lnTo>
                <a:close/>
              </a:path>
            </a:pathLst>
          </a:custGeom>
          <a:solidFill>
            <a:srgbClr val="EAEAEA"/>
          </a:solidFill>
          <a:ln w="12700" cap="flat" cmpd="sng" algn="ctr">
            <a:solidFill>
              <a:srgbClr val="91919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10000"/>
              <a:buFontTx/>
              <a:buNone/>
              <a:tabLst/>
            </a:pPr>
            <a:endParaRPr kumimoji="0" lang="en-GB" sz="12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97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ED1EBAE2-4264-45FB-9C5A-1AF4B5C82F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FB8745-D69A-48C1-B54A-17AFDCE80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" y="724097"/>
            <a:ext cx="8572976" cy="5604976"/>
          </a:xfrm>
          <a:prstGeom prst="rect">
            <a:avLst/>
          </a:prstGeom>
        </p:spPr>
      </p:pic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A7764C1A-7619-4A61-A9AB-27285F2A4416}"/>
              </a:ext>
            </a:extLst>
          </p:cNvPr>
          <p:cNvCxnSpPr/>
          <p:nvPr/>
        </p:nvCxnSpPr>
        <p:spPr bwMode="auto">
          <a:xfrm>
            <a:off x="4209143" y="4368800"/>
            <a:ext cx="885372" cy="166914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622F61EE-60CE-4CA0-BE9E-C31DAE524A81}"/>
              </a:ext>
            </a:extLst>
          </p:cNvPr>
          <p:cNvCxnSpPr>
            <a:cxnSpLocks/>
          </p:cNvCxnSpPr>
          <p:nvPr/>
        </p:nvCxnSpPr>
        <p:spPr bwMode="auto">
          <a:xfrm>
            <a:off x="4003459" y="3974947"/>
            <a:ext cx="1838541" cy="270482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B8C67B0C-115C-4F96-8D6B-0DDD077FF971}"/>
              </a:ext>
            </a:extLst>
          </p:cNvPr>
          <p:cNvCxnSpPr>
            <a:cxnSpLocks/>
          </p:cNvCxnSpPr>
          <p:nvPr/>
        </p:nvCxnSpPr>
        <p:spPr bwMode="auto">
          <a:xfrm>
            <a:off x="3589802" y="3664551"/>
            <a:ext cx="3645569" cy="445637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267BD6B7-2ABE-4828-B4AF-617C8C6BA526}"/>
              </a:ext>
            </a:extLst>
          </p:cNvPr>
          <p:cNvCxnSpPr>
            <a:cxnSpLocks/>
          </p:cNvCxnSpPr>
          <p:nvPr/>
        </p:nvCxnSpPr>
        <p:spPr bwMode="auto">
          <a:xfrm flipV="1">
            <a:off x="4412343" y="5196749"/>
            <a:ext cx="319314" cy="442051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362C7572-CC31-48A8-99BF-BCAAA0FA732F}"/>
              </a:ext>
            </a:extLst>
          </p:cNvPr>
          <p:cNvCxnSpPr>
            <a:cxnSpLocks/>
          </p:cNvCxnSpPr>
          <p:nvPr/>
        </p:nvCxnSpPr>
        <p:spPr bwMode="auto">
          <a:xfrm>
            <a:off x="5094515" y="4535714"/>
            <a:ext cx="1705428" cy="91762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D6779BED-5DEF-4C62-A0A4-B87ADE565937}"/>
              </a:ext>
            </a:extLst>
          </p:cNvPr>
          <p:cNvCxnSpPr>
            <a:cxnSpLocks/>
          </p:cNvCxnSpPr>
          <p:nvPr/>
        </p:nvCxnSpPr>
        <p:spPr bwMode="auto">
          <a:xfrm>
            <a:off x="5817745" y="4245429"/>
            <a:ext cx="1765969" cy="332167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60789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Motivation: A simple algorithm capable of stable gait in a noisy environment?</a:t>
            </a:r>
          </a:p>
        </p:txBody>
      </p:sp>
      <p:sp>
        <p:nvSpPr>
          <p:cNvPr id="24579" name="Agenda"/>
          <p:cNvSpPr>
            <a:spLocks noChangeArrowheads="1"/>
          </p:cNvSpPr>
          <p:nvPr/>
        </p:nvSpPr>
        <p:spPr bwMode="gray">
          <a:xfrm>
            <a:off x="4151281" y="1695981"/>
            <a:ext cx="4992718" cy="3631763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800100" lvl="1" indent="-342900" algn="l">
              <a:lnSpc>
                <a:spcPct val="2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High locomotion speed</a:t>
            </a:r>
          </a:p>
          <a:p>
            <a:pPr marL="800100" lvl="1" indent="-342900" algn="l">
              <a:lnSpc>
                <a:spcPct val="2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Low vertical peak forces</a:t>
            </a:r>
          </a:p>
          <a:p>
            <a:pPr marL="800100" lvl="1" indent="-342900" algn="l">
              <a:lnSpc>
                <a:spcPct val="2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Low or slowly changing instabilities</a:t>
            </a:r>
          </a:p>
          <a:p>
            <a:pPr marL="800100" lvl="1" indent="-342900" algn="l">
              <a:lnSpc>
                <a:spcPct val="2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Resilient to “noisy” terrain</a:t>
            </a:r>
          </a:p>
          <a:p>
            <a:pPr marL="800100" lvl="1" indent="-342900" algn="l">
              <a:lnSpc>
                <a:spcPct val="2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“General” enough (so that you don’t just design your machine for walking)</a:t>
            </a:r>
          </a:p>
        </p:txBody>
      </p:sp>
      <p:pic>
        <p:nvPicPr>
          <p:cNvPr id="1030" name="Picture 6" descr="Resultado de imagem para walking robot">
            <a:extLst>
              <a:ext uri="{FF2B5EF4-FFF2-40B4-BE49-F238E27FC236}">
                <a16:creationId xmlns:a16="http://schemas.microsoft.com/office/drawing/2014/main" id="{E0D89FFC-48D5-47CA-8776-557132203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12" r="32527"/>
          <a:stretch/>
        </p:blipFill>
        <p:spPr bwMode="auto">
          <a:xfrm>
            <a:off x="668049" y="653256"/>
            <a:ext cx="3076833" cy="555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Most legged locomotion algorithms focus on each leg independently (not on joint behaviour)</a:t>
            </a:r>
          </a:p>
        </p:txBody>
      </p:sp>
      <p:graphicFrame>
        <p:nvGraphicFramePr>
          <p:cNvPr id="25" name="Group 76">
            <a:extLst>
              <a:ext uri="{FF2B5EF4-FFF2-40B4-BE49-F238E27FC236}">
                <a16:creationId xmlns:a16="http://schemas.microsoft.com/office/drawing/2014/main" id="{4B0A0F0D-0B3A-4C96-8EFB-C4E0C641B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818365"/>
              </p:ext>
            </p:extLst>
          </p:nvPr>
        </p:nvGraphicFramePr>
        <p:xfrm>
          <a:off x="362857" y="1349825"/>
          <a:ext cx="9219523" cy="4463144"/>
        </p:xfrm>
        <a:graphic>
          <a:graphicData uri="http://schemas.openxmlformats.org/drawingml/2006/table">
            <a:tbl>
              <a:tblPr/>
              <a:tblGrid>
                <a:gridCol w="1212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9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7180">
                  <a:extLst>
                    <a:ext uri="{9D8B030D-6E8A-4147-A177-3AD203B41FA5}">
                      <a16:colId xmlns:a16="http://schemas.microsoft.com/office/drawing/2014/main" val="1402138245"/>
                    </a:ext>
                  </a:extLst>
                </a:gridCol>
              </a:tblGrid>
              <a:tr h="30558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GB" sz="13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4B7D"/>
                          </a:solidFill>
                          <a:effectLst/>
                          <a:latin typeface="Trebuchet MS" pitchFamily="34" charset="0"/>
                        </a:rPr>
                        <a:t>Control</a:t>
                      </a:r>
                    </a:p>
                  </a:txBody>
                  <a:tcPr marL="72000" marR="36000" marT="46800" marB="4680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4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4B7D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+mn-cs"/>
                        </a:rPr>
                        <a:t>Examples of legged locomotion papers</a:t>
                      </a:r>
                      <a:endParaRPr kumimoji="0" lang="en-GB" sz="14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4B7D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72000" marR="36000" marT="46800" marB="4680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4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GB" sz="13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4B7D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+mn-cs"/>
                        </a:rPr>
                        <a:t>Algorithms using Spring Mass Model</a:t>
                      </a:r>
                      <a:endParaRPr lang="en-US" dirty="0"/>
                    </a:p>
                  </a:txBody>
                  <a:tcPr marL="72000" marR="36000" marT="46800" marB="4680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4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469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GB" sz="13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Independent Legs</a:t>
                      </a:r>
                    </a:p>
                  </a:txBody>
                  <a:tcPr marL="72000" marR="36000" marT="46800" marB="46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4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  <a:defRPr/>
                      </a:pPr>
                      <a:r>
                        <a:rPr lang="en-US" sz="1300" dirty="0"/>
                        <a:t>The spring mass model for running and hoping (R. </a:t>
                      </a:r>
                      <a:r>
                        <a:rPr lang="en-US" sz="1300" dirty="0" err="1"/>
                        <a:t>Blickhan</a:t>
                      </a:r>
                      <a:r>
                        <a:rPr lang="en-US" sz="1300" dirty="0"/>
                        <a:t>, 1989)</a:t>
                      </a:r>
                    </a:p>
                  </a:txBody>
                  <a:tcPr marL="72000" marR="36000" marT="46800" marB="4680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4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One massless leg + Point mass body</a:t>
                      </a:r>
                    </a:p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</a:pPr>
                      <a:r>
                        <a:rPr kumimoji="0" lang="en-US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Variable Angle of Attack for touchdown</a:t>
                      </a:r>
                    </a:p>
                  </a:txBody>
                  <a:tcPr marL="72000" marR="36000" marT="46800" marB="4680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4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69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  <a:defRPr/>
                      </a:pPr>
                      <a:r>
                        <a:rPr lang="en-US" sz="1300" dirty="0"/>
                        <a:t>Touch-down angle control for spring-mass walking (H Geyer, 2015)  </a:t>
                      </a:r>
                    </a:p>
                  </a:txBody>
                  <a:tcPr marL="72000" marR="36000" marT="46800" marB="4680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Two massless legs + Point mass body</a:t>
                      </a:r>
                    </a:p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</a:pPr>
                      <a:r>
                        <a:rPr kumimoji="0" lang="en-US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Variable Angle of Attack for touchdown</a:t>
                      </a:r>
                    </a:p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</a:pPr>
                      <a:r>
                        <a:rPr kumimoji="0" lang="en-US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Deadbeat control policy for perturbations</a:t>
                      </a:r>
                    </a:p>
                  </a:txBody>
                  <a:tcPr marL="72000" marR="36000" marT="46800" marB="4680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6476303"/>
                  </a:ext>
                </a:extLst>
              </a:tr>
              <a:tr h="1104091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GB" sz="13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Inter-Dependent Legs</a:t>
                      </a:r>
                    </a:p>
                  </a:txBody>
                  <a:tcPr marL="72000" marR="36000" marT="46800" marB="46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  <a:defRPr/>
                      </a:pPr>
                      <a:r>
                        <a:rPr lang="en-US" sz="1300" dirty="0"/>
                        <a:t>Grounded running in quails: Simulations indicate benefits of observed fixed aperture angle between legs before touch-down (E. </a:t>
                      </a:r>
                      <a:r>
                        <a:rPr lang="en-US" sz="1300" dirty="0" err="1"/>
                        <a:t>Andrada</a:t>
                      </a:r>
                      <a:r>
                        <a:rPr lang="en-US" sz="1300" dirty="0"/>
                        <a:t>, 2013)</a:t>
                      </a:r>
                    </a:p>
                  </a:txBody>
                  <a:tcPr marL="72000" marR="36000" marT="46800" marB="4680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Two massless legs + Point mass body</a:t>
                      </a:r>
                    </a:p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</a:pPr>
                      <a:r>
                        <a:rPr kumimoji="0" lang="en-US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Fixed Angle of Aperture between legs</a:t>
                      </a:r>
                    </a:p>
                  </a:txBody>
                  <a:tcPr marL="72000" marR="36000" marT="46800" marB="4680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40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  <a:defRPr/>
                      </a:pPr>
                      <a:r>
                        <a:rPr lang="en-US" sz="1300" dirty="0"/>
                        <a:t>Trunk orientation causes asymmetries in leg function in small bird terrestrial locomotion (E. </a:t>
                      </a:r>
                      <a:r>
                        <a:rPr lang="en-US" sz="1300" dirty="0" err="1"/>
                        <a:t>Andrada</a:t>
                      </a:r>
                      <a:r>
                        <a:rPr lang="en-US" sz="1300" dirty="0"/>
                        <a:t>, 2017)</a:t>
                      </a:r>
                    </a:p>
                  </a:txBody>
                  <a:tcPr marL="72000" marR="36000" marT="46800" marB="4680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Two massless legs + Rigid body trunk</a:t>
                      </a:r>
                    </a:p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</a:pPr>
                      <a:r>
                        <a:rPr kumimoji="0" lang="en-US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Parallel spring and dumper model</a:t>
                      </a:r>
                    </a:p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</a:pPr>
                      <a:r>
                        <a:rPr kumimoji="0" lang="en-US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ea typeface="+mn-ea"/>
                          <a:cs typeface="+mn-cs"/>
                        </a:rPr>
                        <a:t>Fixed Angle of Aperture between legs</a:t>
                      </a:r>
                    </a:p>
                  </a:txBody>
                  <a:tcPr marL="72000" marR="36000" marT="46800" marB="4680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624925"/>
                  </a:ext>
                </a:extLst>
              </a:tr>
            </a:tbl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B15653E3-B6F2-4FA9-BF0C-897D13110662}"/>
              </a:ext>
            </a:extLst>
          </p:cNvPr>
          <p:cNvSpPr/>
          <p:nvPr/>
        </p:nvSpPr>
        <p:spPr bwMode="auto">
          <a:xfrm>
            <a:off x="1494971" y="3730172"/>
            <a:ext cx="8164285" cy="870858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10000"/>
              <a:buFontTx/>
              <a:buNone/>
              <a:tabLst/>
            </a:pPr>
            <a:endParaRPr kumimoji="0" lang="en-US" sz="12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Trebuchet MS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D4EC70-D830-4EEF-BCC6-810DAF423D76}"/>
              </a:ext>
            </a:extLst>
          </p:cNvPr>
          <p:cNvSpPr txBox="1"/>
          <p:nvPr/>
        </p:nvSpPr>
        <p:spPr>
          <a:xfrm>
            <a:off x="8447467" y="123374"/>
            <a:ext cx="111729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Non-exhaustive</a:t>
            </a:r>
          </a:p>
        </p:txBody>
      </p:sp>
    </p:spTree>
    <p:extLst>
      <p:ext uri="{BB962C8B-B14F-4D97-AF65-F5344CB8AC3E}">
        <p14:creationId xmlns:p14="http://schemas.microsoft.com/office/powerpoint/2010/main" val="2410575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MODEL (1/2)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The algorithm used is a fixed aperture angle between the two legs while a leg is in the flight phase</a:t>
            </a:r>
          </a:p>
        </p:txBody>
      </p:sp>
      <p:cxnSp>
        <p:nvCxnSpPr>
          <p:cNvPr id="6" name="Straight Connector 4">
            <a:extLst>
              <a:ext uri="{FF2B5EF4-FFF2-40B4-BE49-F238E27FC236}">
                <a16:creationId xmlns:a16="http://schemas.microsoft.com/office/drawing/2014/main" id="{8CEAF2AD-79E9-4A6A-B5EE-D6CC59934A84}"/>
              </a:ext>
            </a:extLst>
          </p:cNvPr>
          <p:cNvCxnSpPr/>
          <p:nvPr/>
        </p:nvCxnSpPr>
        <p:spPr bwMode="auto">
          <a:xfrm>
            <a:off x="309563" y="1575483"/>
            <a:ext cx="421237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9D784FCE-28E2-4A7D-B889-5E8B1E1565A7}"/>
              </a:ext>
            </a:extLst>
          </p:cNvPr>
          <p:cNvSpPr/>
          <p:nvPr/>
        </p:nvSpPr>
        <p:spPr bwMode="auto">
          <a:xfrm>
            <a:off x="4873727" y="2850116"/>
            <a:ext cx="114300" cy="1523855"/>
          </a:xfrm>
          <a:custGeom>
            <a:avLst/>
            <a:gdLst/>
            <a:ahLst/>
            <a:cxnLst/>
            <a:rect l="0" t="0" r="0" b="0"/>
            <a:pathLst>
              <a:path w="226696" h="2303781">
                <a:moveTo>
                  <a:pt x="0" y="0"/>
                </a:moveTo>
                <a:lnTo>
                  <a:pt x="0" y="2303780"/>
                </a:lnTo>
                <a:lnTo>
                  <a:pt x="226695" y="1134745"/>
                </a:lnTo>
                <a:close/>
              </a:path>
            </a:pathLst>
          </a:custGeom>
          <a:solidFill>
            <a:srgbClr val="EAEAEA"/>
          </a:solidFill>
          <a:ln w="12700" cap="flat" cmpd="sng" algn="ctr">
            <a:solidFill>
              <a:srgbClr val="91919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10000"/>
              <a:buFontTx/>
              <a:buNone/>
              <a:tabLst/>
            </a:pPr>
            <a:endParaRPr kumimoji="0" lang="en-GB" sz="12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Trebuchet MS" pitchFamily="34" charset="0"/>
            </a:endParaRPr>
          </a:p>
        </p:txBody>
      </p:sp>
      <p:sp>
        <p:nvSpPr>
          <p:cNvPr id="10" name="TextBox 22">
            <a:extLst>
              <a:ext uri="{FF2B5EF4-FFF2-40B4-BE49-F238E27FC236}">
                <a16:creationId xmlns:a16="http://schemas.microsoft.com/office/drawing/2014/main" id="{587AF1FA-2D03-4841-B5EC-F4A6557B9D30}"/>
              </a:ext>
            </a:extLst>
          </p:cNvPr>
          <p:cNvSpPr txBox="1"/>
          <p:nvPr/>
        </p:nvSpPr>
        <p:spPr>
          <a:xfrm>
            <a:off x="309563" y="1287070"/>
            <a:ext cx="4212374" cy="2885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pattFill>
                  <a:fgClr>
                    <a:srgbClr val="000000"/>
                  </a:fgClr>
                  <a:bgClr>
                    <a:srgbClr val="000000"/>
                  </a:bgClr>
                </a:pattFill>
              </a14:hiddenFill>
            </a:ext>
          </a:extLst>
        </p:spPr>
        <p:txBody>
          <a:bodyPr vert="horz" wrap="square" lIns="0" tIns="46863" rIns="0" bIns="46863" rtlCol="0" anchor="b" anchorCtr="0">
            <a:sp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GB" sz="1400" b="1" dirty="0">
                <a:solidFill>
                  <a:srgbClr val="004B7D"/>
                </a:solidFill>
                <a:sym typeface="Trebuchet MS" panose="020B0603020202020204" pitchFamily="34" charset="0"/>
              </a:rPr>
              <a:t>Each leg is a spring of equal stiffness</a:t>
            </a: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8C94A110-2902-4BEA-8685-93835CEE67D9}"/>
              </a:ext>
            </a:extLst>
          </p:cNvPr>
          <p:cNvCxnSpPr/>
          <p:nvPr/>
        </p:nvCxnSpPr>
        <p:spPr bwMode="auto">
          <a:xfrm>
            <a:off x="773621" y="4737219"/>
            <a:ext cx="3381828" cy="0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" name="Grupo 1">
            <a:extLst>
              <a:ext uri="{FF2B5EF4-FFF2-40B4-BE49-F238E27FC236}">
                <a16:creationId xmlns:a16="http://schemas.microsoft.com/office/drawing/2014/main" id="{D9827BFC-A3C3-4936-8196-F225BEB82340}"/>
              </a:ext>
            </a:extLst>
          </p:cNvPr>
          <p:cNvGrpSpPr/>
          <p:nvPr/>
        </p:nvGrpSpPr>
        <p:grpSpPr>
          <a:xfrm>
            <a:off x="1625599" y="2716407"/>
            <a:ext cx="2302700" cy="2020673"/>
            <a:chOff x="1625601" y="2772102"/>
            <a:chExt cx="2302700" cy="1618471"/>
          </a:xfrm>
        </p:grpSpPr>
        <p:cxnSp>
          <p:nvCxnSpPr>
            <p:cNvPr id="16" name="Conexão reta 15">
              <a:extLst>
                <a:ext uri="{FF2B5EF4-FFF2-40B4-BE49-F238E27FC236}">
                  <a16:creationId xmlns:a16="http://schemas.microsoft.com/office/drawing/2014/main" id="{E3C599D2-711F-422B-B93E-FFD5AE5C669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25601" y="2772102"/>
              <a:ext cx="544286" cy="1618471"/>
            </a:xfrm>
            <a:prstGeom prst="line">
              <a:avLst/>
            </a:prstGeom>
            <a:solidFill>
              <a:schemeClr val="tx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Conexão reta 17">
              <a:extLst>
                <a:ext uri="{FF2B5EF4-FFF2-40B4-BE49-F238E27FC236}">
                  <a16:creationId xmlns:a16="http://schemas.microsoft.com/office/drawing/2014/main" id="{F62B1B27-1CB2-4CDB-9F3E-8B312A6B9EA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72772" y="2772229"/>
              <a:ext cx="1012372" cy="1107169"/>
            </a:xfrm>
            <a:prstGeom prst="line">
              <a:avLst/>
            </a:prstGeom>
            <a:solidFill>
              <a:schemeClr val="tx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Seta: Curvada Para Cima 21">
              <a:extLst>
                <a:ext uri="{FF2B5EF4-FFF2-40B4-BE49-F238E27FC236}">
                  <a16:creationId xmlns:a16="http://schemas.microsoft.com/office/drawing/2014/main" id="{C7166D4F-CC8C-48B9-B3F4-F33E018C2D4E}"/>
                </a:ext>
              </a:extLst>
            </p:cNvPr>
            <p:cNvSpPr/>
            <p:nvPr/>
          </p:nvSpPr>
          <p:spPr bwMode="auto">
            <a:xfrm rot="-660000">
              <a:off x="1959429" y="3546802"/>
              <a:ext cx="362856" cy="125314"/>
            </a:xfrm>
            <a:prstGeom prst="curvedUpArrow">
              <a:avLst/>
            </a:prstGeom>
            <a:solidFill>
              <a:schemeClr val="bg1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Pct val="110000"/>
                <a:buFontTx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rebuchet MS" pitchFamily="34" charset="0"/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F0BDBB41-77B2-4D1B-BBE9-BFBC22234B8A}"/>
                </a:ext>
              </a:extLst>
            </p:cNvPr>
            <p:cNvSpPr txBox="1"/>
            <p:nvPr/>
          </p:nvSpPr>
          <p:spPr>
            <a:xfrm>
              <a:off x="2184748" y="3719741"/>
              <a:ext cx="115417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latin typeface="GreekC_IV50" panose="00000400000000000000" pitchFamily="2" charset="0"/>
                  <a:cs typeface="GreekC_IV50" panose="00000400000000000000" pitchFamily="2" charset="0"/>
                </a:rPr>
                <a:t>F</a:t>
              </a:r>
              <a:endParaRPr lang="en-US" dirty="0"/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025D14CB-FAA0-4288-B0AE-5092AA3BFB9F}"/>
                </a:ext>
              </a:extLst>
            </p:cNvPr>
            <p:cNvSpPr txBox="1"/>
            <p:nvPr/>
          </p:nvSpPr>
          <p:spPr>
            <a:xfrm>
              <a:off x="2477179" y="3229429"/>
              <a:ext cx="13946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K</a:t>
              </a:r>
              <a:r>
                <a:rPr lang="en-US" baseline="-25000" dirty="0"/>
                <a:t>L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222440A4-3D33-4264-962B-4616C0C6393F}"/>
                </a:ext>
              </a:extLst>
            </p:cNvPr>
            <p:cNvSpPr txBox="1"/>
            <p:nvPr/>
          </p:nvSpPr>
          <p:spPr>
            <a:xfrm>
              <a:off x="1694852" y="3588204"/>
              <a:ext cx="147476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K</a:t>
              </a:r>
              <a:r>
                <a:rPr lang="en-US" baseline="-25000" dirty="0"/>
                <a:t>R</a:t>
              </a:r>
            </a:p>
          </p:txBody>
        </p:sp>
        <p:cxnSp>
          <p:nvCxnSpPr>
            <p:cNvPr id="31" name="Conexão reta unidirecional 30">
              <a:extLst>
                <a:ext uri="{FF2B5EF4-FFF2-40B4-BE49-F238E27FC236}">
                  <a16:creationId xmlns:a16="http://schemas.microsoft.com/office/drawing/2014/main" id="{426658F0-D91C-4AC2-A356-0B776CC5AB7F}"/>
                </a:ext>
              </a:extLst>
            </p:cNvPr>
            <p:cNvCxnSpPr/>
            <p:nvPr/>
          </p:nvCxnSpPr>
          <p:spPr bwMode="auto">
            <a:xfrm>
              <a:off x="3715657" y="2772102"/>
              <a:ext cx="0" cy="1289669"/>
            </a:xfrm>
            <a:prstGeom prst="straightConnector1">
              <a:avLst/>
            </a:prstGeom>
            <a:solidFill>
              <a:schemeClr val="tx2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36119A0C-12E8-4291-82D2-11AE8530134B}"/>
                </a:ext>
              </a:extLst>
            </p:cNvPr>
            <p:cNvSpPr txBox="1"/>
            <p:nvPr/>
          </p:nvSpPr>
          <p:spPr>
            <a:xfrm>
              <a:off x="3851357" y="3251201"/>
              <a:ext cx="76944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</p:grpSp>
      <p:graphicFrame>
        <p:nvGraphicFramePr>
          <p:cNvPr id="36" name="Group 76">
            <a:extLst>
              <a:ext uri="{FF2B5EF4-FFF2-40B4-BE49-F238E27FC236}">
                <a16:creationId xmlns:a16="http://schemas.microsoft.com/office/drawing/2014/main" id="{74E1C347-D5F3-406C-BE54-4B7171429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872539"/>
              </p:ext>
            </p:extLst>
          </p:nvPr>
        </p:nvGraphicFramePr>
        <p:xfrm>
          <a:off x="5271424" y="1483008"/>
          <a:ext cx="4270375" cy="4438810"/>
        </p:xfrm>
        <a:graphic>
          <a:graphicData uri="http://schemas.openxmlformats.org/drawingml/2006/table">
            <a:tbl>
              <a:tblPr/>
              <a:tblGrid>
                <a:gridCol w="962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7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39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GB" sz="13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4B7D"/>
                          </a:solidFill>
                          <a:effectLst/>
                          <a:latin typeface="Trebuchet MS" pitchFamily="34" charset="0"/>
                        </a:rPr>
                        <a:t>The algorithm</a:t>
                      </a:r>
                    </a:p>
                  </a:txBody>
                  <a:tcPr marL="72000" marR="36000" marT="46800" marB="4680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4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endParaRPr kumimoji="0" lang="en-GB" sz="14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4B7D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72000" marR="36000" marT="46800" marB="4680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4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7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GB" sz="13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Both legs flying</a:t>
                      </a:r>
                    </a:p>
                  </a:txBody>
                  <a:tcPr marL="72000" marR="36000" marT="46800" marB="46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4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</a:pPr>
                      <a:r>
                        <a:rPr kumimoji="0" lang="en-GB" sz="13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Falling body under gravity field (leading leg with 90 angle of attack)</a:t>
                      </a:r>
                    </a:p>
                  </a:txBody>
                  <a:tcPr marL="72000" marR="36000" marT="46800" marB="4680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4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47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GB" sz="13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One leg in the air</a:t>
                      </a:r>
                    </a:p>
                  </a:txBody>
                  <a:tcPr marL="72000" marR="36000" marT="46800" marB="46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</a:pPr>
                      <a:r>
                        <a:rPr kumimoji="0" lang="en-GB" sz="13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One foot on the ground with no slippage, not controlled by the algorithm</a:t>
                      </a:r>
                    </a:p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</a:pPr>
                      <a:r>
                        <a:rPr kumimoji="0" lang="en-GB" sz="13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Another foot at angle </a:t>
                      </a:r>
                      <a:r>
                        <a:rPr lang="en-US" sz="1300" dirty="0">
                          <a:latin typeface="GreekC_IV50" panose="00000400000000000000" pitchFamily="2" charset="0"/>
                          <a:cs typeface="GreekC_IV50" panose="00000400000000000000" pitchFamily="2" charset="0"/>
                        </a:rPr>
                        <a:t>F </a:t>
                      </a:r>
                      <a:r>
                        <a:rPr kumimoji="0" lang="en-GB" sz="13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  <a:cs typeface="GreekC_IV50" panose="00000400000000000000" pitchFamily="2" charset="0"/>
                        </a:rPr>
                        <a:t>measured from the leg in stance</a:t>
                      </a:r>
                      <a:endParaRPr lang="en-US" sz="1300" dirty="0">
                        <a:latin typeface="GreekC_IV50" panose="00000400000000000000" pitchFamily="2" charset="0"/>
                        <a:cs typeface="GreekC_IV50" panose="00000400000000000000" pitchFamily="2" charset="0"/>
                      </a:endParaRPr>
                    </a:p>
                  </a:txBody>
                  <a:tcPr marL="72000" marR="36000" marT="46800" marB="4680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7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GB" sz="13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Two legs in stance</a:t>
                      </a:r>
                    </a:p>
                  </a:txBody>
                  <a:tcPr marL="72000" marR="36000" marT="46800" marB="46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</a:pPr>
                      <a:r>
                        <a:rPr kumimoji="0" lang="en-US" sz="13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itchFamily="34" charset="0"/>
                        </a:rPr>
                        <a:t>Algorithm takes no action whatsoever</a:t>
                      </a:r>
                      <a:endParaRPr lang="en-US" sz="1300" dirty="0">
                        <a:latin typeface="GreekC_IV50" panose="00000400000000000000" pitchFamily="2" charset="0"/>
                        <a:cs typeface="GreekC_IV50" panose="00000400000000000000" pitchFamily="2" charset="0"/>
                      </a:endParaRPr>
                    </a:p>
                  </a:txBody>
                  <a:tcPr marL="72000" marR="36000" marT="46800" marB="4680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60076"/>
                  </a:ext>
                </a:extLst>
              </a:tr>
            </a:tbl>
          </a:graphicData>
        </a:graphic>
      </p:graphicFrame>
      <p:sp>
        <p:nvSpPr>
          <p:cNvPr id="33" name="CaixaDeTexto 32">
            <a:extLst>
              <a:ext uri="{FF2B5EF4-FFF2-40B4-BE49-F238E27FC236}">
                <a16:creationId xmlns:a16="http://schemas.microsoft.com/office/drawing/2014/main" id="{DA620BB6-2E44-46D0-9AB1-68B5E9C4F06A}"/>
              </a:ext>
            </a:extLst>
          </p:cNvPr>
          <p:cNvSpPr txBox="1"/>
          <p:nvPr/>
        </p:nvSpPr>
        <p:spPr>
          <a:xfrm>
            <a:off x="648150" y="5232912"/>
            <a:ext cx="3658053" cy="4247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m = 80 kg, Kr=Kl=12,000 N/m, g=9.81 m/s^2, l0= 1 m</a:t>
            </a:r>
          </a:p>
          <a:p>
            <a:pPr algn="l"/>
            <a:r>
              <a:rPr lang="en-US" dirty="0">
                <a:latin typeface="GreekC_IV50" panose="00000400000000000000" pitchFamily="2" charset="0"/>
                <a:cs typeface="GreekC_IV50" panose="00000400000000000000" pitchFamily="2" charset="0"/>
              </a:rPr>
              <a:t>F</a:t>
            </a:r>
            <a:r>
              <a:rPr lang="en-US" dirty="0"/>
              <a:t> = fixed control</a:t>
            </a:r>
            <a:r>
              <a:rPr lang="en-US" dirty="0">
                <a:latin typeface="GreekC_IV50" panose="00000400000000000000" pitchFamily="2" charset="0"/>
                <a:cs typeface="GreekC_IV50" panose="00000400000000000000" pitchFamily="2" charset="0"/>
              </a:rPr>
              <a:t> 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FDDC73C-EA7D-40AD-BD06-29A1A231FD4E}"/>
              </a:ext>
            </a:extLst>
          </p:cNvPr>
          <p:cNvSpPr/>
          <p:nvPr/>
        </p:nvSpPr>
        <p:spPr bwMode="auto">
          <a:xfrm>
            <a:off x="1251517" y="2270466"/>
            <a:ext cx="544286" cy="544286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10000"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ebuchet MS" pitchFamily="34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830826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model (2/2)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The strategy used for looking for stable gaits was plotting Poincare maps</a:t>
            </a:r>
          </a:p>
        </p:txBody>
      </p:sp>
      <p:graphicFrame>
        <p:nvGraphicFramePr>
          <p:cNvPr id="13" name="Group 76">
            <a:extLst>
              <a:ext uri="{FF2B5EF4-FFF2-40B4-BE49-F238E27FC236}">
                <a16:creationId xmlns:a16="http://schemas.microsoft.com/office/drawing/2014/main" id="{428D7B0E-08A3-4E3E-9D7C-BA768299F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008158"/>
              </p:ext>
            </p:extLst>
          </p:nvPr>
        </p:nvGraphicFramePr>
        <p:xfrm>
          <a:off x="293455" y="1416324"/>
          <a:ext cx="4270375" cy="4316814"/>
        </p:xfrm>
        <a:graphic>
          <a:graphicData uri="http://schemas.openxmlformats.org/drawingml/2006/table">
            <a:tbl>
              <a:tblPr/>
              <a:tblGrid>
                <a:gridCol w="15135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6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64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GB" sz="13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4B7D"/>
                          </a:solidFill>
                          <a:effectLst/>
                          <a:latin typeface="Trebuchet MS" pitchFamily="34" charset="0"/>
                        </a:rPr>
                        <a:t>Define Success </a:t>
                      </a:r>
                    </a:p>
                  </a:txBody>
                  <a:tcPr marL="72000" marR="36000" marT="46800" marB="4680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4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endParaRPr kumimoji="0" lang="en-GB" sz="1400" b="1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4B7D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72000" marR="36000" marT="46800" marB="4680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4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0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GB" sz="13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Y(</a:t>
                      </a:r>
                      <a:r>
                        <a:rPr kumimoji="0" lang="en-GB" sz="13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i</a:t>
                      </a:r>
                      <a:r>
                        <a:rPr kumimoji="0" lang="en-GB" sz="13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)=Y(i+1)</a:t>
                      </a:r>
                    </a:p>
                  </a:txBody>
                  <a:tcPr marL="72000" marR="36000" marT="46800" marB="46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4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+mn-cs"/>
                        </a:rPr>
                        <a:t>Which means it is periodic!</a:t>
                      </a:r>
                    </a:p>
                  </a:txBody>
                  <a:tcPr marL="72000" marR="36000" marT="46800" marB="4680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4B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GB" sz="13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Slope in Poincare map &lt;1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GB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(in module)</a:t>
                      </a:r>
                      <a:endParaRPr kumimoji="0" lang="en-GB" sz="13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rebuchet MS" pitchFamily="34" charset="0"/>
                      </a:endParaRPr>
                    </a:p>
                  </a:txBody>
                  <a:tcPr marL="72000" marR="36000" marT="46800" marB="46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+mn-cs"/>
                        </a:rPr>
                        <a:t>Which means it is stable!</a:t>
                      </a:r>
                    </a:p>
                  </a:txBody>
                  <a:tcPr marL="72000" marR="36000" marT="46800" marB="4680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01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>
                          <a:tab pos="5715000" algn="l"/>
                        </a:tabLst>
                      </a:pPr>
                      <a:r>
                        <a:rPr kumimoji="0" lang="en-GB" sz="13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rebuchet MS" pitchFamily="34" charset="0"/>
                        </a:rPr>
                        <a:t>Energy elastic = 0 at i+1</a:t>
                      </a:r>
                    </a:p>
                  </a:txBody>
                  <a:tcPr marL="72000" marR="36000" marT="46800" marB="4680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142875" marR="0" lvl="0" indent="-1428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110000"/>
                        <a:buFontTx/>
                        <a:buChar char="•"/>
                        <a:tabLst/>
                        <a:defRPr/>
                      </a:pPr>
                      <a:r>
                        <a:rPr kumimoji="0" lang="en-GB" sz="1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rebuchet MS" pitchFamily="34" charset="0"/>
                          <a:ea typeface="+mn-ea"/>
                          <a:cs typeface="+mn-cs"/>
                        </a:rPr>
                        <a:t>Which means the spring did not “fail to release the ground”</a:t>
                      </a:r>
                    </a:p>
                  </a:txBody>
                  <a:tcPr marL="72000" marR="36000" marT="46800" marB="46800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260076"/>
                  </a:ext>
                </a:extLst>
              </a:tr>
            </a:tbl>
          </a:graphicData>
        </a:graphic>
      </p:graphicFrame>
      <p:sp>
        <p:nvSpPr>
          <p:cNvPr id="14" name="Freeform 7">
            <a:extLst>
              <a:ext uri="{FF2B5EF4-FFF2-40B4-BE49-F238E27FC236}">
                <a16:creationId xmlns:a16="http://schemas.microsoft.com/office/drawing/2014/main" id="{7C2E7007-8D0D-4C3E-B498-DD33951E3676}"/>
              </a:ext>
            </a:extLst>
          </p:cNvPr>
          <p:cNvSpPr/>
          <p:nvPr/>
        </p:nvSpPr>
        <p:spPr bwMode="auto">
          <a:xfrm>
            <a:off x="4873727" y="2813834"/>
            <a:ext cx="114300" cy="1523855"/>
          </a:xfrm>
          <a:custGeom>
            <a:avLst/>
            <a:gdLst/>
            <a:ahLst/>
            <a:cxnLst/>
            <a:rect l="0" t="0" r="0" b="0"/>
            <a:pathLst>
              <a:path w="226696" h="2303781">
                <a:moveTo>
                  <a:pt x="0" y="0"/>
                </a:moveTo>
                <a:lnTo>
                  <a:pt x="0" y="2303780"/>
                </a:lnTo>
                <a:lnTo>
                  <a:pt x="226695" y="1134745"/>
                </a:lnTo>
                <a:close/>
              </a:path>
            </a:pathLst>
          </a:custGeom>
          <a:solidFill>
            <a:srgbClr val="EAEAEA"/>
          </a:solidFill>
          <a:ln w="12700" cap="flat" cmpd="sng" algn="ctr">
            <a:solidFill>
              <a:srgbClr val="91919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10000"/>
              <a:buFontTx/>
              <a:buNone/>
              <a:tabLst/>
            </a:pPr>
            <a:endParaRPr kumimoji="0" lang="en-GB" sz="12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Trebuchet MS" pitchFamily="34" charset="0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D4E143A-AA66-40AF-9354-DB57294D25BB}"/>
              </a:ext>
            </a:extLst>
          </p:cNvPr>
          <p:cNvGrpSpPr/>
          <p:nvPr/>
        </p:nvGrpSpPr>
        <p:grpSpPr>
          <a:xfrm>
            <a:off x="5297924" y="1441854"/>
            <a:ext cx="4487866" cy="4453206"/>
            <a:chOff x="5297924" y="1391052"/>
            <a:chExt cx="4487866" cy="445320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78C63B3-21A1-4D68-BC6F-CC39D4CD5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7924" y="1964108"/>
              <a:ext cx="4270375" cy="3664509"/>
            </a:xfrm>
            <a:prstGeom prst="rect">
              <a:avLst/>
            </a:prstGeom>
          </p:spPr>
        </p:pic>
        <p:cxnSp>
          <p:nvCxnSpPr>
            <p:cNvPr id="19" name="Straight Connector 18"/>
            <p:cNvCxnSpPr/>
            <p:nvPr/>
          </p:nvCxnSpPr>
          <p:spPr bwMode="auto">
            <a:xfrm>
              <a:off x="5400170" y="1684338"/>
              <a:ext cx="421237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</p:spPr>
        </p:cxnSp>
        <p:sp>
          <p:nvSpPr>
            <p:cNvPr id="25" name="TextBox 24"/>
            <p:cNvSpPr txBox="1"/>
            <p:nvPr/>
          </p:nvSpPr>
          <p:spPr>
            <a:xfrm>
              <a:off x="5400170" y="1391052"/>
              <a:ext cx="4212374" cy="293414"/>
            </a:xfrm>
            <a:prstGeom prst="rect">
              <a:avLst/>
            </a:prstGeom>
            <a:noFill/>
            <a:ln/>
            <a:extLst>
              <a:ext uri="{909E8E84-426E-40DD-AFC4-6F175D3DCCD1}">
                <a14:hiddenFill xmlns:a14="http://schemas.microsoft.com/office/drawing/2010/main">
                  <a:pattFill>
                    <a:fgClr>
                      <a:srgbClr val="000000"/>
                    </a:fgClr>
                    <a:bgClr>
                      <a:srgbClr val="000000"/>
                    </a:bgClr>
                  </a:pattFill>
                </a14:hiddenFill>
              </a:ext>
            </a:extLst>
          </p:spPr>
          <p:txBody>
            <a:bodyPr vert="horz" wrap="square" lIns="0" tIns="46863" rIns="0" bIns="46863" rtlCol="0" anchor="b" anchorCtr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ct val="0"/>
                </a:spcBef>
              </a:pPr>
              <a:r>
                <a:rPr lang="en-GB" sz="1400" b="1" dirty="0">
                  <a:solidFill>
                    <a:srgbClr val="004B7D"/>
                  </a:solidFill>
                  <a:sym typeface="Trebuchet MS" panose="020B0603020202020204" pitchFamily="34" charset="0"/>
                </a:rPr>
                <a:t>A simple example with one Energy and one </a:t>
              </a:r>
              <a:r>
                <a:rPr lang="en-US" sz="1400" dirty="0">
                  <a:latin typeface="GreekC_IV50" panose="00000400000000000000" pitchFamily="2" charset="0"/>
                  <a:cs typeface="GreekC_IV50" panose="00000400000000000000" pitchFamily="2" charset="0"/>
                </a:rPr>
                <a:t>F</a:t>
              </a:r>
              <a:endParaRPr lang="en-GB" sz="1400" b="1" dirty="0">
                <a:solidFill>
                  <a:srgbClr val="004B7D"/>
                </a:solidFill>
                <a:sym typeface="Trebuchet MS" panose="020B0603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21041" y="5705759"/>
              <a:ext cx="3139174" cy="138499"/>
            </a:xfrm>
            <a:prstGeom prst="rect">
              <a:avLst/>
            </a:prstGeom>
            <a:noFill/>
            <a:ln>
              <a:noFill/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>
                  <a:solidFill>
                    <a:schemeClr val="tx1"/>
                  </a:solidFill>
                  <a:prstDash val="solid"/>
                </a14:hiddenLine>
              </a:ext>
            </a:extLst>
          </p:spPr>
          <p:txBody>
            <a:bodyPr vert="horz" wrap="square" lIns="0" tIns="0" rIns="0" bIns="0" rtlCol="0" anchor="b" anchorCtr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ct val="0"/>
                </a:spcBef>
              </a:pPr>
              <a:r>
                <a:rPr lang="en-GB" sz="1000" dirty="0">
                  <a:solidFill>
                    <a:schemeClr val="tx1"/>
                  </a:solidFill>
                </a:rPr>
                <a:t>Used in simulation: E0= 1,665 Joules, </a:t>
              </a:r>
              <a:r>
                <a:rPr lang="en-US" sz="1000" dirty="0">
                  <a:latin typeface="GreekC_IV50" panose="00000400000000000000" pitchFamily="2" charset="0"/>
                  <a:cs typeface="GreekC_IV50" panose="00000400000000000000" pitchFamily="2" charset="0"/>
                </a:rPr>
                <a:t>F</a:t>
              </a:r>
              <a:r>
                <a:rPr lang="en-US" sz="1000" dirty="0">
                  <a:solidFill>
                    <a:schemeClr val="tx1"/>
                  </a:solidFill>
                </a:rPr>
                <a:t>= 20 degrees</a:t>
              </a:r>
              <a:endParaRPr lang="en-GB" sz="1000" dirty="0">
                <a:solidFill>
                  <a:schemeClr val="tx1"/>
                </a:solidFill>
              </a:endParaRPr>
            </a:p>
          </p:txBody>
        </p:sp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7892A7C-F928-4E5F-B5D3-4F66B16BECD9}"/>
                </a:ext>
              </a:extLst>
            </p:cNvPr>
            <p:cNvSpPr/>
            <p:nvPr/>
          </p:nvSpPr>
          <p:spPr bwMode="auto">
            <a:xfrm>
              <a:off x="7343207" y="4731657"/>
              <a:ext cx="1641134" cy="490932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Pct val="110000"/>
                <a:buFontTx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rebuchet MS" pitchFamily="34" charset="0"/>
              </a:endParaRP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7976E03-4F6E-4482-A452-552653B77FC6}"/>
                </a:ext>
              </a:extLst>
            </p:cNvPr>
            <p:cNvSpPr/>
            <p:nvPr/>
          </p:nvSpPr>
          <p:spPr bwMode="auto">
            <a:xfrm>
              <a:off x="6103259" y="2501416"/>
              <a:ext cx="1299029" cy="707913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Pct val="110000"/>
                <a:buFontTx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rebuchet MS" pitchFamily="34" charset="0"/>
              </a:endParaRP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8C7C72F9-1ECF-4C81-84B3-4D450AE74C3A}"/>
                </a:ext>
              </a:extLst>
            </p:cNvPr>
            <p:cNvSpPr txBox="1"/>
            <p:nvPr/>
          </p:nvSpPr>
          <p:spPr>
            <a:xfrm>
              <a:off x="6205347" y="2251646"/>
              <a:ext cx="109485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The good area…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3547E4F3-CC5C-4F79-AD8B-493C81EA3F13}"/>
                </a:ext>
              </a:extLst>
            </p:cNvPr>
            <p:cNvSpPr txBox="1"/>
            <p:nvPr/>
          </p:nvSpPr>
          <p:spPr>
            <a:xfrm>
              <a:off x="7241855" y="4451888"/>
              <a:ext cx="181940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.. is very close to the bad!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5EEB6BBB-C3DB-4296-A6C4-D0197F3F52B4}"/>
                </a:ext>
              </a:extLst>
            </p:cNvPr>
            <p:cNvSpPr txBox="1"/>
            <p:nvPr/>
          </p:nvSpPr>
          <p:spPr>
            <a:xfrm>
              <a:off x="7698731" y="2844112"/>
              <a:ext cx="208705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A flying solution!!!</a:t>
              </a:r>
            </a:p>
          </p:txBody>
        </p:sp>
        <p:cxnSp>
          <p:nvCxnSpPr>
            <p:cNvPr id="24" name="Conexão reta unidirecional 23">
              <a:extLst>
                <a:ext uri="{FF2B5EF4-FFF2-40B4-BE49-F238E27FC236}">
                  <a16:creationId xmlns:a16="http://schemas.microsoft.com/office/drawing/2014/main" id="{74E9C125-23BC-4E15-8C88-57F7C000748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742261" y="3065063"/>
              <a:ext cx="171068" cy="217542"/>
            </a:xfrm>
            <a:prstGeom prst="straightConnector1">
              <a:avLst/>
            </a:prstGeom>
            <a:solidFill>
              <a:schemeClr val="tx2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D3FC393-6F31-4B62-951D-A77EDB7F1B7B}"/>
                </a:ext>
              </a:extLst>
            </p:cNvPr>
            <p:cNvSpPr/>
            <p:nvPr/>
          </p:nvSpPr>
          <p:spPr bwMode="auto">
            <a:xfrm>
              <a:off x="5956882" y="2256466"/>
              <a:ext cx="197377" cy="225266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Pct val="110000"/>
                <a:buFontTx/>
                <a:buNone/>
                <a:tabLst/>
              </a:pPr>
              <a:r>
                <a:rPr kumimoji="0" 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rebuchet MS" pitchFamily="34" charset="0"/>
                </a:rPr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DFD63B4-6ED6-4A8E-A075-9FD808BC8199}"/>
                </a:ext>
              </a:extLst>
            </p:cNvPr>
            <p:cNvSpPr/>
            <p:nvPr/>
          </p:nvSpPr>
          <p:spPr bwMode="auto">
            <a:xfrm>
              <a:off x="7854332" y="2806124"/>
              <a:ext cx="197377" cy="225266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Pct val="110000"/>
                <a:buFontTx/>
                <a:buNone/>
                <a:tabLst/>
              </a:pPr>
              <a:r>
                <a:rPr kumimoji="0" 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rebuchet MS" pitchFamily="34" charset="0"/>
                </a:rPr>
                <a:t>3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B89263B-EF0B-479F-8A73-633E92D559EC}"/>
                </a:ext>
              </a:extLst>
            </p:cNvPr>
            <p:cNvSpPr/>
            <p:nvPr/>
          </p:nvSpPr>
          <p:spPr bwMode="auto">
            <a:xfrm>
              <a:off x="6925675" y="4412393"/>
              <a:ext cx="197377" cy="225266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Pct val="110000"/>
                <a:buFontTx/>
                <a:buNone/>
                <a:tabLst/>
              </a:pPr>
              <a:r>
                <a:rPr kumimoji="0" 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rebuchet MS" pitchFamily="34" charset="0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9DB51D32-392C-4CAE-A60B-B1772B74EC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 OBTAINED SO FAR (1/4)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5BEF305-8C50-4D5A-9900-6FB368E9B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“good operating band” delivers a single stable walking gait over several aperture angles but…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BB635509-5130-4412-BACD-CD07043C6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93617"/>
              </p:ext>
            </p:extLst>
          </p:nvPr>
        </p:nvGraphicFramePr>
        <p:xfrm>
          <a:off x="674915" y="1921954"/>
          <a:ext cx="8541654" cy="3589003"/>
        </p:xfrm>
        <a:graphic>
          <a:graphicData uri="http://schemas.openxmlformats.org/drawingml/2006/table">
            <a:tbl>
              <a:tblPr/>
              <a:tblGrid>
                <a:gridCol w="1423609">
                  <a:extLst>
                    <a:ext uri="{9D8B030D-6E8A-4147-A177-3AD203B41FA5}">
                      <a16:colId xmlns:a16="http://schemas.microsoft.com/office/drawing/2014/main" val="1092762636"/>
                    </a:ext>
                  </a:extLst>
                </a:gridCol>
                <a:gridCol w="1423609">
                  <a:extLst>
                    <a:ext uri="{9D8B030D-6E8A-4147-A177-3AD203B41FA5}">
                      <a16:colId xmlns:a16="http://schemas.microsoft.com/office/drawing/2014/main" val="2727833989"/>
                    </a:ext>
                  </a:extLst>
                </a:gridCol>
                <a:gridCol w="1423609">
                  <a:extLst>
                    <a:ext uri="{9D8B030D-6E8A-4147-A177-3AD203B41FA5}">
                      <a16:colId xmlns:a16="http://schemas.microsoft.com/office/drawing/2014/main" val="1952904393"/>
                    </a:ext>
                  </a:extLst>
                </a:gridCol>
                <a:gridCol w="1423609">
                  <a:extLst>
                    <a:ext uri="{9D8B030D-6E8A-4147-A177-3AD203B41FA5}">
                      <a16:colId xmlns:a16="http://schemas.microsoft.com/office/drawing/2014/main" val="2999476451"/>
                    </a:ext>
                  </a:extLst>
                </a:gridCol>
                <a:gridCol w="1423609">
                  <a:extLst>
                    <a:ext uri="{9D8B030D-6E8A-4147-A177-3AD203B41FA5}">
                      <a16:colId xmlns:a16="http://schemas.microsoft.com/office/drawing/2014/main" val="3165174894"/>
                    </a:ext>
                  </a:extLst>
                </a:gridCol>
                <a:gridCol w="1423609">
                  <a:extLst>
                    <a:ext uri="{9D8B030D-6E8A-4147-A177-3AD203B41FA5}">
                      <a16:colId xmlns:a16="http://schemas.microsoft.com/office/drawing/2014/main" val="3218071357"/>
                    </a:ext>
                  </a:extLst>
                </a:gridCol>
              </a:tblGrid>
              <a:tr h="384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Initial conditions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y0 --&gt;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082414"/>
                  </a:ext>
                </a:extLst>
              </a:tr>
              <a:tr h="4836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Vx0 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0.8-0.9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0.9-1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1-1.1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1.1-1.2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Geral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14584"/>
                  </a:ext>
                </a:extLst>
              </a:tr>
              <a:tr h="319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0-1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21.2%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7698465"/>
                  </a:ext>
                </a:extLst>
              </a:tr>
              <a:tr h="319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1-2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770646"/>
                  </a:ext>
                </a:extLst>
              </a:tr>
              <a:tr h="319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2-3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673023"/>
                  </a:ext>
                </a:extLst>
              </a:tr>
              <a:tr h="319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3-4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3092909"/>
                  </a:ext>
                </a:extLst>
              </a:tr>
              <a:tr h="319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4-5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7032513"/>
                  </a:ext>
                </a:extLst>
              </a:tr>
              <a:tr h="319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5-6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548424"/>
                  </a:ext>
                </a:extLst>
              </a:tr>
              <a:tr h="3195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6-7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7468770"/>
                  </a:ext>
                </a:extLst>
              </a:tr>
              <a:tr h="4836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Geral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7.0%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0.2%</a:t>
                      </a:r>
                    </a:p>
                  </a:txBody>
                  <a:tcPr marL="5443" marR="5443" marT="5443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2.0%</a:t>
                      </a:r>
                    </a:p>
                  </a:txBody>
                  <a:tcPr marL="5443" marR="5443" marT="544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093738"/>
                  </a:ext>
                </a:extLst>
              </a:tr>
            </a:tbl>
          </a:graphicData>
        </a:graphic>
      </p:graphicFrame>
      <p:cxnSp>
        <p:nvCxnSpPr>
          <p:cNvPr id="8" name="Straight Connector 4">
            <a:extLst>
              <a:ext uri="{FF2B5EF4-FFF2-40B4-BE49-F238E27FC236}">
                <a16:creationId xmlns:a16="http://schemas.microsoft.com/office/drawing/2014/main" id="{C29DEFF3-EBD1-4905-8AC0-C3148A382313}"/>
              </a:ext>
            </a:extLst>
          </p:cNvPr>
          <p:cNvCxnSpPr/>
          <p:nvPr/>
        </p:nvCxnSpPr>
        <p:spPr bwMode="auto">
          <a:xfrm>
            <a:off x="476475" y="1502908"/>
            <a:ext cx="421237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</p:cxnSp>
      <p:sp>
        <p:nvSpPr>
          <p:cNvPr id="9" name="TextBox 22">
            <a:extLst>
              <a:ext uri="{FF2B5EF4-FFF2-40B4-BE49-F238E27FC236}">
                <a16:creationId xmlns:a16="http://schemas.microsoft.com/office/drawing/2014/main" id="{2CCFF2B1-CE81-425F-978E-99CE581343C0}"/>
              </a:ext>
            </a:extLst>
          </p:cNvPr>
          <p:cNvSpPr txBox="1"/>
          <p:nvPr/>
        </p:nvSpPr>
        <p:spPr>
          <a:xfrm>
            <a:off x="476475" y="1214495"/>
            <a:ext cx="4212374" cy="2885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pattFill>
                  <a:fgClr>
                    <a:srgbClr val="000000"/>
                  </a:fgClr>
                  <a:bgClr>
                    <a:srgbClr val="000000"/>
                  </a:bgClr>
                </a:pattFill>
              </a14:hiddenFill>
            </a:ext>
          </a:extLst>
        </p:spPr>
        <p:txBody>
          <a:bodyPr vert="horz" wrap="square" lIns="0" tIns="46863" rIns="0" bIns="46863" rtlCol="0" anchor="b" anchorCtr="0">
            <a:sp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GB" sz="1400" b="1" dirty="0">
                <a:solidFill>
                  <a:srgbClr val="004B7D"/>
                </a:solidFill>
                <a:sym typeface="Trebuchet MS" panose="020B0603020202020204" pitchFamily="34" charset="0"/>
              </a:rPr>
              <a:t>Success rate across multiple initial conditions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F989458-7CAA-46E6-BECC-D183A9B19D49}"/>
              </a:ext>
            </a:extLst>
          </p:cNvPr>
          <p:cNvSpPr txBox="1"/>
          <p:nvPr/>
        </p:nvSpPr>
        <p:spPr>
          <a:xfrm rot="16200000">
            <a:off x="301923" y="3012805"/>
            <a:ext cx="3831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[m/s]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2B7A71B-DCF4-45A6-9860-0CDCC2FA17B6}"/>
              </a:ext>
            </a:extLst>
          </p:cNvPr>
          <p:cNvSpPr txBox="1"/>
          <p:nvPr/>
        </p:nvSpPr>
        <p:spPr>
          <a:xfrm>
            <a:off x="3035728" y="2064590"/>
            <a:ext cx="22121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[M]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432E3A-630B-4D8A-B98B-9CBBB1EA128A}"/>
              </a:ext>
            </a:extLst>
          </p:cNvPr>
          <p:cNvSpPr/>
          <p:nvPr/>
        </p:nvSpPr>
        <p:spPr bwMode="auto">
          <a:xfrm>
            <a:off x="8004624" y="5084224"/>
            <a:ext cx="1011496" cy="423947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10000"/>
              <a:buFontTx/>
              <a:buNone/>
              <a:tabLst/>
            </a:pPr>
            <a:endParaRPr kumimoji="0" lang="en-US" sz="12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Trebuchet MS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F69FA18-A04B-463A-BC2E-A4C48651DCE2}"/>
              </a:ext>
            </a:extLst>
          </p:cNvPr>
          <p:cNvSpPr/>
          <p:nvPr/>
        </p:nvSpPr>
        <p:spPr bwMode="auto">
          <a:xfrm>
            <a:off x="3655717" y="3707807"/>
            <a:ext cx="1011496" cy="423947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10000"/>
              <a:buFontTx/>
              <a:buNone/>
              <a:tabLst/>
            </a:pPr>
            <a:endParaRPr kumimoji="0" lang="en-US" sz="12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Trebuchet MS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5DCB70-315F-4C0F-A06A-DAB25AA096D5}"/>
              </a:ext>
            </a:extLst>
          </p:cNvPr>
          <p:cNvSpPr/>
          <p:nvPr/>
        </p:nvSpPr>
        <p:spPr bwMode="auto">
          <a:xfrm>
            <a:off x="5120686" y="2748416"/>
            <a:ext cx="1011496" cy="423947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10000"/>
              <a:buFontTx/>
              <a:buNone/>
              <a:tabLst/>
            </a:pPr>
            <a:endParaRPr kumimoji="0" lang="en-US" sz="12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Trebuchet MS" pitchFamily="34" charset="0"/>
            </a:endParaRPr>
          </a:p>
        </p:txBody>
      </p:sp>
      <p:sp>
        <p:nvSpPr>
          <p:cNvPr id="31" name="Bolha de Discurso: Retângulo 30">
            <a:extLst>
              <a:ext uri="{FF2B5EF4-FFF2-40B4-BE49-F238E27FC236}">
                <a16:creationId xmlns:a16="http://schemas.microsoft.com/office/drawing/2014/main" id="{C8E29F69-BC01-4202-88EB-413A5E008F98}"/>
              </a:ext>
            </a:extLst>
          </p:cNvPr>
          <p:cNvSpPr/>
          <p:nvPr/>
        </p:nvSpPr>
        <p:spPr bwMode="auto">
          <a:xfrm>
            <a:off x="5177967" y="3268660"/>
            <a:ext cx="1631864" cy="517073"/>
          </a:xfrm>
          <a:prstGeom prst="wedgeRectCallout">
            <a:avLst>
              <a:gd name="adj1" fmla="val -9037"/>
              <a:gd name="adj2" fmla="val -91886"/>
            </a:avLst>
          </a:prstGeom>
          <a:solidFill>
            <a:schemeClr val="bg1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10000"/>
              <a:buFontTx/>
              <a:buNone/>
              <a:tabLst/>
            </a:pP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ebuchet MS" pitchFamily="34" charset="0"/>
              </a:rPr>
              <a:t>Successful cases are mostly stationary solutions (Vx0(</a:t>
            </a:r>
            <a:r>
              <a:rPr kumimoji="0" lang="en-U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rebuchet MS" pitchFamily="34" charset="0"/>
              </a:rPr>
              <a:t>i</a:t>
            </a:r>
            <a:r>
              <a:rPr kumimoji="0" 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ebuchet MS" pitchFamily="34" charset="0"/>
              </a:rPr>
              <a:t>)=0)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404ABC4-7603-438A-8F15-FD0E98879D67}"/>
              </a:ext>
            </a:extLst>
          </p:cNvPr>
          <p:cNvSpPr txBox="1"/>
          <p:nvPr/>
        </p:nvSpPr>
        <p:spPr>
          <a:xfrm>
            <a:off x="333342" y="6216853"/>
            <a:ext cx="63142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dirty="0"/>
              <a:t>Note: Scan done for 20 heights (.8 to 1.2 m), 20 energies, 90 different </a:t>
            </a:r>
            <a:r>
              <a:rPr lang="en-US" sz="1100" dirty="0">
                <a:latin typeface="GreekC_IV50" panose="00000400000000000000" pitchFamily="2" charset="0"/>
                <a:cs typeface="GreekC_IV50" panose="00000400000000000000" pitchFamily="2" charset="0"/>
              </a:rPr>
              <a:t>F (</a:t>
            </a:r>
            <a:r>
              <a:rPr lang="en-US" sz="1100" dirty="0"/>
              <a:t>in a total of 36,000 runs)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A26E764-0189-46CA-AFF0-97B4F9337DAE}"/>
              </a:ext>
            </a:extLst>
          </p:cNvPr>
          <p:cNvSpPr txBox="1"/>
          <p:nvPr/>
        </p:nvSpPr>
        <p:spPr>
          <a:xfrm>
            <a:off x="1981277" y="2853184"/>
            <a:ext cx="183304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Ex: 1,266 J</a:t>
            </a:r>
          </a:p>
        </p:txBody>
      </p:sp>
      <p:cxnSp>
        <p:nvCxnSpPr>
          <p:cNvPr id="34" name="Conexão reta unidirecional 33">
            <a:extLst>
              <a:ext uri="{FF2B5EF4-FFF2-40B4-BE49-F238E27FC236}">
                <a16:creationId xmlns:a16="http://schemas.microsoft.com/office/drawing/2014/main" id="{3709091A-7A04-4D7A-A1DF-89C1BA186EA4}"/>
              </a:ext>
            </a:extLst>
          </p:cNvPr>
          <p:cNvCxnSpPr>
            <a:cxnSpLocks/>
          </p:cNvCxnSpPr>
          <p:nvPr/>
        </p:nvCxnSpPr>
        <p:spPr bwMode="auto">
          <a:xfrm>
            <a:off x="3202090" y="3084764"/>
            <a:ext cx="704096" cy="664338"/>
          </a:xfrm>
          <a:prstGeom prst="straightConnector1">
            <a:avLst/>
          </a:prstGeom>
          <a:solidFill>
            <a:schemeClr val="tx2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39278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9DB51D32-392C-4CAE-A60B-B1772B74EC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 OBTAINED SO FAR (2/4)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5BEF305-8C50-4D5A-9900-6FB368E9B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there this band has no non-grounded running solutions!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B45BEE4D-F543-4E91-BD7B-2A4D6DB0A86E}"/>
              </a:ext>
            </a:extLst>
          </p:cNvPr>
          <p:cNvGrpSpPr/>
          <p:nvPr/>
        </p:nvGrpSpPr>
        <p:grpSpPr>
          <a:xfrm>
            <a:off x="1045028" y="1366893"/>
            <a:ext cx="7795331" cy="4576024"/>
            <a:chOff x="5227701" y="1185466"/>
            <a:chExt cx="4650430" cy="4576024"/>
          </a:xfrm>
        </p:grpSpPr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FF45CB3F-5642-4DB0-BC83-11CAB5284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7701" y="2042916"/>
              <a:ext cx="4368735" cy="3718574"/>
            </a:xfrm>
            <a:prstGeom prst="rect">
              <a:avLst/>
            </a:prstGeom>
          </p:spPr>
        </p:pic>
        <p:cxnSp>
          <p:nvCxnSpPr>
            <p:cNvPr id="10" name="Straight Connector 18">
              <a:extLst>
                <a:ext uri="{FF2B5EF4-FFF2-40B4-BE49-F238E27FC236}">
                  <a16:creationId xmlns:a16="http://schemas.microsoft.com/office/drawing/2014/main" id="{FA791E44-1B4F-4ED1-AB82-7EC18C7C9C05}"/>
                </a:ext>
              </a:extLst>
            </p:cNvPr>
            <p:cNvCxnSpPr/>
            <p:nvPr/>
          </p:nvCxnSpPr>
          <p:spPr bwMode="auto">
            <a:xfrm>
              <a:off x="5400170" y="1473879"/>
              <a:ext cx="4212375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</p:spPr>
        </p:cxnSp>
        <p:sp>
          <p:nvSpPr>
            <p:cNvPr id="11" name="TextBox 24">
              <a:extLst>
                <a:ext uri="{FF2B5EF4-FFF2-40B4-BE49-F238E27FC236}">
                  <a16:creationId xmlns:a16="http://schemas.microsoft.com/office/drawing/2014/main" id="{5BCE4B76-8090-4148-B1F8-B88A45C9B229}"/>
                </a:ext>
              </a:extLst>
            </p:cNvPr>
            <p:cNvSpPr txBox="1"/>
            <p:nvPr/>
          </p:nvSpPr>
          <p:spPr>
            <a:xfrm>
              <a:off x="5400170" y="1185466"/>
              <a:ext cx="4212374" cy="288541"/>
            </a:xfrm>
            <a:prstGeom prst="rect">
              <a:avLst/>
            </a:prstGeom>
            <a:noFill/>
            <a:ln/>
            <a:extLst>
              <a:ext uri="{909E8E84-426E-40DD-AFC4-6F175D3DCCD1}">
                <a14:hiddenFill xmlns:a14="http://schemas.microsoft.com/office/drawing/2010/main">
                  <a:pattFill>
                    <a:fgClr>
                      <a:srgbClr val="000000"/>
                    </a:fgClr>
                    <a:bgClr>
                      <a:srgbClr val="000000"/>
                    </a:bgClr>
                  </a:pattFill>
                </a14:hiddenFill>
              </a:ext>
            </a:extLst>
          </p:spPr>
          <p:txBody>
            <a:bodyPr vert="horz" wrap="square" lIns="0" tIns="46863" rIns="0" bIns="46863" rtlCol="0" anchor="b" anchorCtr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ct val="0"/>
                </a:spcBef>
              </a:pPr>
              <a:r>
                <a:rPr lang="en-GB" sz="1400" b="1" dirty="0">
                  <a:solidFill>
                    <a:srgbClr val="004B7D"/>
                  </a:solidFill>
                  <a:sym typeface="Trebuchet MS" panose="020B0603020202020204" pitchFamily="34" charset="0"/>
                </a:rPr>
                <a:t>Plotting the success cases</a:t>
              </a: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0FD57A83-B4E3-41A6-950B-3557255BC18D}"/>
                </a:ext>
              </a:extLst>
            </p:cNvPr>
            <p:cNvSpPr/>
            <p:nvPr/>
          </p:nvSpPr>
          <p:spPr bwMode="auto">
            <a:xfrm>
              <a:off x="5869871" y="2339861"/>
              <a:ext cx="1459844" cy="2377281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Pct val="110000"/>
                <a:buFontTx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rebuchet MS" pitchFamily="34" charset="0"/>
              </a:endParaRP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6E1AD4AC-A010-4665-A5AA-D909DF3E5268}"/>
                </a:ext>
              </a:extLst>
            </p:cNvPr>
            <p:cNvSpPr txBox="1"/>
            <p:nvPr/>
          </p:nvSpPr>
          <p:spPr>
            <a:xfrm>
              <a:off x="7534679" y="3864197"/>
              <a:ext cx="109353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The 1,266 J energy band has no flight solutions!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24DDFBE4-7804-4707-97E6-D76B215056B0}"/>
                </a:ext>
              </a:extLst>
            </p:cNvPr>
            <p:cNvSpPr txBox="1"/>
            <p:nvPr/>
          </p:nvSpPr>
          <p:spPr>
            <a:xfrm>
              <a:off x="5606778" y="1843950"/>
              <a:ext cx="1938929" cy="4247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Each “line” is an energy band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(each point a different </a:t>
              </a:r>
              <a:r>
                <a:rPr lang="en-US" dirty="0">
                  <a:solidFill>
                    <a:srgbClr val="FF0000"/>
                  </a:solidFill>
                  <a:latin typeface="GreekC_IV50" panose="00000400000000000000" pitchFamily="2" charset="0"/>
                  <a:cs typeface="GreekC_IV50" panose="00000400000000000000" pitchFamily="2" charset="0"/>
                </a:rPr>
                <a:t>F</a:t>
              </a:r>
              <a:r>
                <a:rPr lang="en-US" dirty="0">
                  <a:solidFill>
                    <a:srgbClr val="FF0000"/>
                  </a:solidFill>
                </a:rPr>
                <a:t>)</a:t>
              </a:r>
            </a:p>
          </p:txBody>
        </p:sp>
        <p:cxnSp>
          <p:nvCxnSpPr>
            <p:cNvPr id="36" name="Conexão reta unidirecional 35">
              <a:extLst>
                <a:ext uri="{FF2B5EF4-FFF2-40B4-BE49-F238E27FC236}">
                  <a16:creationId xmlns:a16="http://schemas.microsoft.com/office/drawing/2014/main" id="{CAC5C945-EEAD-46D5-BA9C-0ADB37DB8BF7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7057624" y="3759330"/>
              <a:ext cx="488083" cy="157570"/>
            </a:xfrm>
            <a:prstGeom prst="straightConnector1">
              <a:avLst/>
            </a:prstGeom>
            <a:solidFill>
              <a:schemeClr val="tx2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B3C86C0F-F8EE-4F0D-ADAD-1219F70B6C6D}"/>
                </a:ext>
              </a:extLst>
            </p:cNvPr>
            <p:cNvSpPr txBox="1"/>
            <p:nvPr/>
          </p:nvSpPr>
          <p:spPr>
            <a:xfrm>
              <a:off x="7569512" y="4886041"/>
              <a:ext cx="148102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The stationary solution (and backwards walking not shown)</a:t>
              </a:r>
            </a:p>
          </p:txBody>
        </p:sp>
        <p:cxnSp>
          <p:nvCxnSpPr>
            <p:cNvPr id="39" name="Conexão reta unidirecional 38">
              <a:extLst>
                <a:ext uri="{FF2B5EF4-FFF2-40B4-BE49-F238E27FC236}">
                  <a16:creationId xmlns:a16="http://schemas.microsoft.com/office/drawing/2014/main" id="{AD292689-FBEE-495A-ACC3-106EA7FF309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336972" y="5056390"/>
              <a:ext cx="314529" cy="198018"/>
            </a:xfrm>
            <a:prstGeom prst="straightConnector1">
              <a:avLst/>
            </a:prstGeom>
            <a:solidFill>
              <a:schemeClr val="tx2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7C3480A7-079D-4FA8-8B3E-209129D80D14}"/>
                </a:ext>
              </a:extLst>
            </p:cNvPr>
            <p:cNvSpPr/>
            <p:nvPr/>
          </p:nvSpPr>
          <p:spPr bwMode="auto">
            <a:xfrm>
              <a:off x="7811232" y="2432558"/>
              <a:ext cx="1634054" cy="1195872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Pct val="110000"/>
                <a:buFontTx/>
                <a:buNone/>
                <a:tabLst/>
              </a:pPr>
              <a:endParaRPr kumimoji="0" 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rebuchet MS" pitchFamily="34" charset="0"/>
              </a:endParaRP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17AA4F94-A699-4A66-ACDD-31D7686F0432}"/>
                </a:ext>
              </a:extLst>
            </p:cNvPr>
            <p:cNvSpPr txBox="1"/>
            <p:nvPr/>
          </p:nvSpPr>
          <p:spPr>
            <a:xfrm>
              <a:off x="7791072" y="2170531"/>
              <a:ext cx="2087059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Very few “flying solutions”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122AD57-D460-44BD-A0C7-0D8E5F810E79}"/>
                </a:ext>
              </a:extLst>
            </p:cNvPr>
            <p:cNvSpPr/>
            <p:nvPr/>
          </p:nvSpPr>
          <p:spPr bwMode="auto">
            <a:xfrm>
              <a:off x="5400170" y="1958400"/>
              <a:ext cx="121990" cy="212131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Pct val="110000"/>
                <a:buFontTx/>
                <a:buNone/>
                <a:tabLst/>
              </a:pPr>
              <a:r>
                <a:rPr kumimoji="0" 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rebuchet MS" pitchFamily="34" charset="0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6A8C7A4-45BE-4353-AB16-8D4B71F5F9C0}"/>
                </a:ext>
              </a:extLst>
            </p:cNvPr>
            <p:cNvSpPr/>
            <p:nvPr/>
          </p:nvSpPr>
          <p:spPr bwMode="auto">
            <a:xfrm>
              <a:off x="7777322" y="2132824"/>
              <a:ext cx="121990" cy="212131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Pct val="110000"/>
                <a:buFontTx/>
                <a:buNone/>
                <a:tabLst/>
              </a:pPr>
              <a:r>
                <a:rPr kumimoji="0" 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rebuchet MS" pitchFamily="34" charset="0"/>
                </a:rPr>
                <a:t>2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347EE00-278A-4530-8066-84E5D3D526FE}"/>
                </a:ext>
              </a:extLst>
            </p:cNvPr>
            <p:cNvSpPr/>
            <p:nvPr/>
          </p:nvSpPr>
          <p:spPr bwMode="auto">
            <a:xfrm>
              <a:off x="7412689" y="4873525"/>
              <a:ext cx="121990" cy="212131"/>
            </a:xfrm>
            <a:prstGeom prst="ellipse">
              <a:avLst/>
            </a:prstGeom>
            <a:solidFill>
              <a:srgbClr val="FFC000"/>
            </a:solidFill>
            <a:ln w="127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ClrTx/>
                <a:buSzPct val="110000"/>
                <a:buFontTx/>
                <a:buNone/>
                <a:tabLst/>
              </a:pPr>
              <a:r>
                <a:rPr kumimoji="0" 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rebuchet MS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419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igure 1 12_2_2017 9_59_40 PM">
            <a:hlinkClick r:id="" action="ppaction://media"/>
            <a:extLst>
              <a:ext uri="{FF2B5EF4-FFF2-40B4-BE49-F238E27FC236}">
                <a16:creationId xmlns:a16="http://schemas.microsoft.com/office/drawing/2014/main" id="{AEBE431B-35DC-4D44-98DA-C6ACD20D41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587" t="36611" r="8245" b="18410"/>
          <a:stretch/>
        </p:blipFill>
        <p:spPr>
          <a:xfrm>
            <a:off x="488363" y="1598294"/>
            <a:ext cx="8886699" cy="1097768"/>
          </a:xfrm>
          <a:prstGeom prst="rect">
            <a:avLst/>
          </a:prstGeom>
        </p:spPr>
      </p:pic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9DB51D32-392C-4CAE-A60B-B1772B74EC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 OBTAINED SO FAR (3/4)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5BEF305-8C50-4D5A-9900-6FB368E9B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Stability may be achieved through irrational periods, which may not be our first choice but deliver long stable walking periods 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F8B0BC5-B925-45D7-BE05-22FDB31FE84F}"/>
              </a:ext>
            </a:extLst>
          </p:cNvPr>
          <p:cNvSpPr txBox="1"/>
          <p:nvPr/>
        </p:nvSpPr>
        <p:spPr>
          <a:xfrm>
            <a:off x="337649" y="6268857"/>
            <a:ext cx="912910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Simulation parameters: m = 80 kg; g = 9.81 m/s^2; </a:t>
            </a:r>
            <a:r>
              <a:rPr lang="en-US" sz="1000" dirty="0" err="1"/>
              <a:t>kR</a:t>
            </a:r>
            <a:r>
              <a:rPr lang="en-US" sz="1000" dirty="0"/>
              <a:t> = </a:t>
            </a:r>
            <a:r>
              <a:rPr lang="en-US" sz="1000" dirty="0" err="1"/>
              <a:t>kL</a:t>
            </a:r>
            <a:r>
              <a:rPr lang="en-US" sz="1000" dirty="0"/>
              <a:t>=12,000 N/m; l0 = 1 m; Vx0=3.58 m/s; y0=0.96 m; phi0=28 degrees; x0 = 3 m; Vy0 = 0 m/s; </a:t>
            </a:r>
            <a:r>
              <a:rPr lang="en-US" sz="1000" dirty="0" err="1"/>
              <a:t>yG</a:t>
            </a:r>
            <a:r>
              <a:rPr lang="en-US" sz="1000" dirty="0"/>
              <a:t>=0 m;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07907392-4FA5-4D12-BF9E-129B474D68D1}"/>
              </a:ext>
            </a:extLst>
          </p:cNvPr>
          <p:cNvSpPr txBox="1"/>
          <p:nvPr/>
        </p:nvSpPr>
        <p:spPr>
          <a:xfrm>
            <a:off x="328437" y="1613724"/>
            <a:ext cx="24045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[m]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89A359E-1C19-41F3-873F-F72346D2F804}"/>
              </a:ext>
            </a:extLst>
          </p:cNvPr>
          <p:cNvSpPr txBox="1"/>
          <p:nvPr/>
        </p:nvSpPr>
        <p:spPr>
          <a:xfrm>
            <a:off x="9384081" y="2405716"/>
            <a:ext cx="24045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[m]</a:t>
            </a:r>
          </a:p>
        </p:txBody>
      </p:sp>
      <p:cxnSp>
        <p:nvCxnSpPr>
          <p:cNvPr id="39" name="Straight Connector 18">
            <a:extLst>
              <a:ext uri="{FF2B5EF4-FFF2-40B4-BE49-F238E27FC236}">
                <a16:creationId xmlns:a16="http://schemas.microsoft.com/office/drawing/2014/main" id="{3714C8F9-8653-43A5-934D-CAC99EBBAA8F}"/>
              </a:ext>
            </a:extLst>
          </p:cNvPr>
          <p:cNvCxnSpPr>
            <a:cxnSpLocks/>
          </p:cNvCxnSpPr>
          <p:nvPr/>
        </p:nvCxnSpPr>
        <p:spPr bwMode="auto">
          <a:xfrm>
            <a:off x="468691" y="3280240"/>
            <a:ext cx="471350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</p:cxnSp>
      <p:sp>
        <p:nvSpPr>
          <p:cNvPr id="40" name="TextBox 24">
            <a:extLst>
              <a:ext uri="{FF2B5EF4-FFF2-40B4-BE49-F238E27FC236}">
                <a16:creationId xmlns:a16="http://schemas.microsoft.com/office/drawing/2014/main" id="{BEDB312B-8DC5-47AE-A26C-7D797525CE30}"/>
              </a:ext>
            </a:extLst>
          </p:cNvPr>
          <p:cNvSpPr txBox="1"/>
          <p:nvPr/>
        </p:nvSpPr>
        <p:spPr>
          <a:xfrm>
            <a:off x="468690" y="2991865"/>
            <a:ext cx="4829023" cy="2885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pattFill>
                  <a:fgClr>
                    <a:srgbClr val="000000"/>
                  </a:fgClr>
                  <a:bgClr>
                    <a:srgbClr val="000000"/>
                  </a:bgClr>
                </a:pattFill>
              </a14:hiddenFill>
            </a:ext>
          </a:extLst>
        </p:spPr>
        <p:txBody>
          <a:bodyPr vert="horz" wrap="square" lIns="0" tIns="46863" rIns="0" bIns="46863" rtlCol="0" anchor="b" anchorCtr="0">
            <a:sp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GB" sz="1400" b="1" dirty="0">
                <a:solidFill>
                  <a:srgbClr val="004B7D"/>
                </a:solidFill>
                <a:sym typeface="Trebuchet MS" panose="020B0603020202020204" pitchFamily="34" charset="0"/>
              </a:rPr>
              <a:t>Leg Forces ratio to robot weight (left leg)</a:t>
            </a: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0933D170-4252-4F58-8C79-7FF5F9E6B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62" y="3403976"/>
            <a:ext cx="8713034" cy="2753833"/>
          </a:xfrm>
          <a:prstGeom prst="rect">
            <a:avLst/>
          </a:prstGeom>
        </p:spPr>
      </p:pic>
      <p:sp>
        <p:nvSpPr>
          <p:cNvPr id="42" name="Forma livre: Forma 41">
            <a:extLst>
              <a:ext uri="{FF2B5EF4-FFF2-40B4-BE49-F238E27FC236}">
                <a16:creationId xmlns:a16="http://schemas.microsoft.com/office/drawing/2014/main" id="{9CC6A482-F711-46DD-8586-2A338CF29988}"/>
              </a:ext>
            </a:extLst>
          </p:cNvPr>
          <p:cNvSpPr/>
          <p:nvPr/>
        </p:nvSpPr>
        <p:spPr bwMode="auto">
          <a:xfrm>
            <a:off x="4873291" y="3753096"/>
            <a:ext cx="2608593" cy="386681"/>
          </a:xfrm>
          <a:custGeom>
            <a:avLst/>
            <a:gdLst>
              <a:gd name="connsiteX0" fmla="*/ 0 w 2608593"/>
              <a:gd name="connsiteY0" fmla="*/ 297721 h 297721"/>
              <a:gd name="connsiteX1" fmla="*/ 127644 w 2608593"/>
              <a:gd name="connsiteY1" fmla="*/ 160794 h 297721"/>
              <a:gd name="connsiteX2" fmla="*/ 285460 w 2608593"/>
              <a:gd name="connsiteY2" fmla="*/ 47074 h 297721"/>
              <a:gd name="connsiteX3" fmla="*/ 417746 w 2608593"/>
              <a:gd name="connsiteY3" fmla="*/ 142227 h 297721"/>
              <a:gd name="connsiteX4" fmla="*/ 552353 w 2608593"/>
              <a:gd name="connsiteY4" fmla="*/ 95811 h 297721"/>
              <a:gd name="connsiteX5" fmla="*/ 703206 w 2608593"/>
              <a:gd name="connsiteY5" fmla="*/ 172398 h 297721"/>
              <a:gd name="connsiteX6" fmla="*/ 849417 w 2608593"/>
              <a:gd name="connsiteY6" fmla="*/ 63319 h 297721"/>
              <a:gd name="connsiteX7" fmla="*/ 986345 w 2608593"/>
              <a:gd name="connsiteY7" fmla="*/ 30828 h 297721"/>
              <a:gd name="connsiteX8" fmla="*/ 1107027 w 2608593"/>
              <a:gd name="connsiteY8" fmla="*/ 132944 h 297721"/>
              <a:gd name="connsiteX9" fmla="*/ 1274126 w 2608593"/>
              <a:gd name="connsiteY9" fmla="*/ 51715 h 297721"/>
              <a:gd name="connsiteX10" fmla="*/ 1420337 w 2608593"/>
              <a:gd name="connsiteY10" fmla="*/ 7620 h 297721"/>
              <a:gd name="connsiteX11" fmla="*/ 1640814 w 2608593"/>
              <a:gd name="connsiteY11" fmla="*/ 40111 h 297721"/>
              <a:gd name="connsiteX12" fmla="*/ 1856649 w 2608593"/>
              <a:gd name="connsiteY12" fmla="*/ 657 h 297721"/>
              <a:gd name="connsiteX13" fmla="*/ 2053918 w 2608593"/>
              <a:gd name="connsiteY13" fmla="*/ 79565 h 297721"/>
              <a:gd name="connsiteX14" fmla="*/ 2237263 w 2608593"/>
              <a:gd name="connsiteY14" fmla="*/ 16903 h 297721"/>
              <a:gd name="connsiteX15" fmla="*/ 2453098 w 2608593"/>
              <a:gd name="connsiteY15" fmla="*/ 91169 h 297721"/>
              <a:gd name="connsiteX16" fmla="*/ 2608593 w 2608593"/>
              <a:gd name="connsiteY16" fmla="*/ 16903 h 29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08593" h="297721">
                <a:moveTo>
                  <a:pt x="0" y="297721"/>
                </a:moveTo>
                <a:cubicBezTo>
                  <a:pt x="40033" y="250144"/>
                  <a:pt x="80067" y="202568"/>
                  <a:pt x="127644" y="160794"/>
                </a:cubicBezTo>
                <a:cubicBezTo>
                  <a:pt x="175221" y="119019"/>
                  <a:pt x="237110" y="50168"/>
                  <a:pt x="285460" y="47074"/>
                </a:cubicBezTo>
                <a:cubicBezTo>
                  <a:pt x="333810" y="43980"/>
                  <a:pt x="373264" y="134104"/>
                  <a:pt x="417746" y="142227"/>
                </a:cubicBezTo>
                <a:cubicBezTo>
                  <a:pt x="462228" y="150350"/>
                  <a:pt x="504776" y="90783"/>
                  <a:pt x="552353" y="95811"/>
                </a:cubicBezTo>
                <a:cubicBezTo>
                  <a:pt x="599930" y="100839"/>
                  <a:pt x="653695" y="177813"/>
                  <a:pt x="703206" y="172398"/>
                </a:cubicBezTo>
                <a:cubicBezTo>
                  <a:pt x="752717" y="166983"/>
                  <a:pt x="802227" y="86914"/>
                  <a:pt x="849417" y="63319"/>
                </a:cubicBezTo>
                <a:cubicBezTo>
                  <a:pt x="896607" y="39724"/>
                  <a:pt x="943410" y="19224"/>
                  <a:pt x="986345" y="30828"/>
                </a:cubicBezTo>
                <a:cubicBezTo>
                  <a:pt x="1029280" y="42432"/>
                  <a:pt x="1059064" y="129463"/>
                  <a:pt x="1107027" y="132944"/>
                </a:cubicBezTo>
                <a:cubicBezTo>
                  <a:pt x="1154991" y="136425"/>
                  <a:pt x="1221908" y="72602"/>
                  <a:pt x="1274126" y="51715"/>
                </a:cubicBezTo>
                <a:cubicBezTo>
                  <a:pt x="1326344" y="30828"/>
                  <a:pt x="1359222" y="9554"/>
                  <a:pt x="1420337" y="7620"/>
                </a:cubicBezTo>
                <a:cubicBezTo>
                  <a:pt x="1481452" y="5686"/>
                  <a:pt x="1568095" y="41271"/>
                  <a:pt x="1640814" y="40111"/>
                </a:cubicBezTo>
                <a:cubicBezTo>
                  <a:pt x="1713533" y="38951"/>
                  <a:pt x="1787798" y="-5919"/>
                  <a:pt x="1856649" y="657"/>
                </a:cubicBezTo>
                <a:cubicBezTo>
                  <a:pt x="1925500" y="7233"/>
                  <a:pt x="1990482" y="76857"/>
                  <a:pt x="2053918" y="79565"/>
                </a:cubicBezTo>
                <a:cubicBezTo>
                  <a:pt x="2117354" y="82273"/>
                  <a:pt x="2170733" y="14969"/>
                  <a:pt x="2237263" y="16903"/>
                </a:cubicBezTo>
                <a:cubicBezTo>
                  <a:pt x="2303793" y="18837"/>
                  <a:pt x="2391210" y="91169"/>
                  <a:pt x="2453098" y="91169"/>
                </a:cubicBezTo>
                <a:cubicBezTo>
                  <a:pt x="2514986" y="91169"/>
                  <a:pt x="2583838" y="29281"/>
                  <a:pt x="2608593" y="16903"/>
                </a:cubicBez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10000"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rebuchet MS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12B4296-DF8F-41E7-BD8B-FDF55C5FEAA0}"/>
              </a:ext>
            </a:extLst>
          </p:cNvPr>
          <p:cNvSpPr/>
          <p:nvPr/>
        </p:nvSpPr>
        <p:spPr bwMode="auto">
          <a:xfrm>
            <a:off x="5182195" y="5335461"/>
            <a:ext cx="215835" cy="217029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 err="1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FCA23E60-BF61-4674-8E72-3EDBE783FB57}"/>
              </a:ext>
            </a:extLst>
          </p:cNvPr>
          <p:cNvSpPr txBox="1"/>
          <p:nvPr/>
        </p:nvSpPr>
        <p:spPr>
          <a:xfrm rot="16200000">
            <a:off x="116639" y="4105946"/>
            <a:ext cx="69330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F/(m*g)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C171727-DB00-4B1D-864F-669DD9E1EE6F}"/>
              </a:ext>
            </a:extLst>
          </p:cNvPr>
          <p:cNvSpPr txBox="1"/>
          <p:nvPr/>
        </p:nvSpPr>
        <p:spPr>
          <a:xfrm>
            <a:off x="9408982" y="5891593"/>
            <a:ext cx="62517" cy="2398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s</a:t>
            </a:r>
          </a:p>
        </p:txBody>
      </p:sp>
      <p:cxnSp>
        <p:nvCxnSpPr>
          <p:cNvPr id="27" name="Straight Connector 18">
            <a:extLst>
              <a:ext uri="{FF2B5EF4-FFF2-40B4-BE49-F238E27FC236}">
                <a16:creationId xmlns:a16="http://schemas.microsoft.com/office/drawing/2014/main" id="{9C978872-83E2-4EA8-8A5E-E759F4961BE9}"/>
              </a:ext>
            </a:extLst>
          </p:cNvPr>
          <p:cNvCxnSpPr>
            <a:cxnSpLocks/>
          </p:cNvCxnSpPr>
          <p:nvPr/>
        </p:nvCxnSpPr>
        <p:spPr bwMode="auto">
          <a:xfrm>
            <a:off x="468691" y="1379809"/>
            <a:ext cx="4713504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</p:cxnSp>
      <p:sp>
        <p:nvSpPr>
          <p:cNvPr id="28" name="TextBox 24">
            <a:extLst>
              <a:ext uri="{FF2B5EF4-FFF2-40B4-BE49-F238E27FC236}">
                <a16:creationId xmlns:a16="http://schemas.microsoft.com/office/drawing/2014/main" id="{6FB2D85A-D4A4-405E-8DCC-84584FFF5BAA}"/>
              </a:ext>
            </a:extLst>
          </p:cNvPr>
          <p:cNvSpPr txBox="1"/>
          <p:nvPr/>
        </p:nvSpPr>
        <p:spPr>
          <a:xfrm>
            <a:off x="468690" y="1091434"/>
            <a:ext cx="4829023" cy="2885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pattFill>
                  <a:fgClr>
                    <a:srgbClr val="000000"/>
                  </a:fgClr>
                  <a:bgClr>
                    <a:srgbClr val="000000"/>
                  </a:bgClr>
                </a:pattFill>
              </a14:hiddenFill>
            </a:ext>
          </a:extLst>
        </p:spPr>
        <p:txBody>
          <a:bodyPr vert="horz" wrap="square" lIns="0" tIns="46863" rIns="0" bIns="46863" rtlCol="0" anchor="b" anchorCtr="0">
            <a:sp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GB" sz="1400" b="1" dirty="0">
                <a:solidFill>
                  <a:srgbClr val="004B7D"/>
                </a:solidFill>
                <a:sym typeface="Trebuchet MS" panose="020B0603020202020204" pitchFamily="34" charset="0"/>
              </a:rPr>
              <a:t>Example for the 1,226 J band</a:t>
            </a:r>
          </a:p>
        </p:txBody>
      </p:sp>
    </p:spTree>
    <p:extLst>
      <p:ext uri="{BB962C8B-B14F-4D97-AF65-F5344CB8AC3E}">
        <p14:creationId xmlns:p14="http://schemas.microsoft.com/office/powerpoint/2010/main" val="36315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>
            <a:extLst>
              <a:ext uri="{FF2B5EF4-FFF2-40B4-BE49-F238E27FC236}">
                <a16:creationId xmlns:a16="http://schemas.microsoft.com/office/drawing/2014/main" id="{AB57A28D-0263-467B-B701-5BDBD4F2A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54" y="1627433"/>
            <a:ext cx="4480742" cy="380210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D68A6407-F231-4C50-B8DB-7E0BCD9A1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771" y="1710803"/>
            <a:ext cx="4480742" cy="3639627"/>
          </a:xfrm>
          <a:prstGeom prst="rect">
            <a:avLst/>
          </a:prstGeom>
        </p:spPr>
      </p:pic>
      <p:sp>
        <p:nvSpPr>
          <p:cNvPr id="2" name="Marcador de Posição do Texto 1">
            <a:extLst>
              <a:ext uri="{FF2B5EF4-FFF2-40B4-BE49-F238E27FC236}">
                <a16:creationId xmlns:a16="http://schemas.microsoft.com/office/drawing/2014/main" id="{9DB51D32-392C-4CAE-A60B-B1772B74EC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RESULTS OBTAINED SO FAR (4/4)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5BEF305-8C50-4D5A-9900-6FB368E9B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noise is introduced, walking time is more resilient than the final horizontal speed achieved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8175E51-BDA6-4E18-B561-AC1CCD6D05B0}"/>
              </a:ext>
            </a:extLst>
          </p:cNvPr>
          <p:cNvSpPr txBox="1"/>
          <p:nvPr/>
        </p:nvSpPr>
        <p:spPr>
          <a:xfrm>
            <a:off x="314007" y="6004124"/>
            <a:ext cx="8140049" cy="3716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50" dirty="0"/>
              <a:t>Note: By default simulation was always stopped at t=60 s even when the robot had not fallen. 1000 different noise levels were tested.</a:t>
            </a:r>
          </a:p>
          <a:p>
            <a:pPr algn="l"/>
            <a:r>
              <a:rPr lang="en-US" sz="1050" dirty="0"/>
              <a:t>Noise sampling time: 0.1 s, with noise introduced over the </a:t>
            </a:r>
            <a:r>
              <a:rPr lang="en-US" sz="1050" u="sng" dirty="0"/>
              <a:t>entire simulation</a:t>
            </a:r>
          </a:p>
        </p:txBody>
      </p:sp>
      <p:cxnSp>
        <p:nvCxnSpPr>
          <p:cNvPr id="17" name="Straight Connector 18">
            <a:extLst>
              <a:ext uri="{FF2B5EF4-FFF2-40B4-BE49-F238E27FC236}">
                <a16:creationId xmlns:a16="http://schemas.microsoft.com/office/drawing/2014/main" id="{B5661F64-7A5A-4F81-8B6C-B51FC99ED88D}"/>
              </a:ext>
            </a:extLst>
          </p:cNvPr>
          <p:cNvCxnSpPr/>
          <p:nvPr/>
        </p:nvCxnSpPr>
        <p:spPr bwMode="auto">
          <a:xfrm>
            <a:off x="5311972" y="1509966"/>
            <a:ext cx="421237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</p:cxnSp>
      <p:sp>
        <p:nvSpPr>
          <p:cNvPr id="18" name="TextBox 24">
            <a:extLst>
              <a:ext uri="{FF2B5EF4-FFF2-40B4-BE49-F238E27FC236}">
                <a16:creationId xmlns:a16="http://schemas.microsoft.com/office/drawing/2014/main" id="{2E28528C-DCC5-452A-A188-E8111EA58009}"/>
              </a:ext>
            </a:extLst>
          </p:cNvPr>
          <p:cNvSpPr txBox="1"/>
          <p:nvPr/>
        </p:nvSpPr>
        <p:spPr>
          <a:xfrm>
            <a:off x="5311972" y="1221553"/>
            <a:ext cx="4212374" cy="2885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pattFill>
                  <a:fgClr>
                    <a:srgbClr val="000000"/>
                  </a:fgClr>
                  <a:bgClr>
                    <a:srgbClr val="000000"/>
                  </a:bgClr>
                </a:pattFill>
              </a14:hiddenFill>
            </a:ext>
          </a:extLst>
        </p:spPr>
        <p:txBody>
          <a:bodyPr vert="horz" wrap="square" lIns="0" tIns="46863" rIns="0" bIns="46863" rtlCol="0" anchor="b" anchorCtr="0">
            <a:sp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GB" sz="1400" b="1" dirty="0">
                <a:solidFill>
                  <a:srgbClr val="004B7D"/>
                </a:solidFill>
                <a:sym typeface="Trebuchet MS" panose="020B0603020202020204" pitchFamily="34" charset="0"/>
              </a:rPr>
              <a:t>Final horizontal speed for constant noise levels</a:t>
            </a: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A1EBADAA-556B-4610-A06D-A25824F30F61}"/>
              </a:ext>
            </a:extLst>
          </p:cNvPr>
          <p:cNvSpPr/>
          <p:nvPr/>
        </p:nvSpPr>
        <p:spPr bwMode="auto">
          <a:xfrm>
            <a:off x="4895851" y="2667072"/>
            <a:ext cx="114300" cy="1523855"/>
          </a:xfrm>
          <a:custGeom>
            <a:avLst/>
            <a:gdLst/>
            <a:ahLst/>
            <a:cxnLst/>
            <a:rect l="0" t="0" r="0" b="0"/>
            <a:pathLst>
              <a:path w="226696" h="2303781">
                <a:moveTo>
                  <a:pt x="0" y="0"/>
                </a:moveTo>
                <a:lnTo>
                  <a:pt x="0" y="2303780"/>
                </a:lnTo>
                <a:lnTo>
                  <a:pt x="226695" y="1134745"/>
                </a:lnTo>
                <a:close/>
              </a:path>
            </a:pathLst>
          </a:custGeom>
          <a:solidFill>
            <a:srgbClr val="EAEAEA"/>
          </a:solidFill>
          <a:ln w="12700" cap="flat" cmpd="sng" algn="ctr">
            <a:solidFill>
              <a:srgbClr val="91919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10000"/>
              <a:buFontTx/>
              <a:buNone/>
              <a:tabLst/>
            </a:pPr>
            <a:endParaRPr kumimoji="0" lang="en-GB" sz="1200" b="0" i="0" u="none" strike="noStrike" cap="none" normalizeH="0" baseline="0" dirty="0" err="1">
              <a:ln>
                <a:noFill/>
              </a:ln>
              <a:solidFill>
                <a:srgbClr val="000000"/>
              </a:solidFill>
              <a:effectLst/>
              <a:latin typeface="Trebuchet MS" pitchFamily="34" charset="0"/>
            </a:endParaRPr>
          </a:p>
        </p:txBody>
      </p:sp>
      <p:cxnSp>
        <p:nvCxnSpPr>
          <p:cNvPr id="44" name="Straight Connector 18">
            <a:extLst>
              <a:ext uri="{FF2B5EF4-FFF2-40B4-BE49-F238E27FC236}">
                <a16:creationId xmlns:a16="http://schemas.microsoft.com/office/drawing/2014/main" id="{34650099-72B6-42FE-A533-34FA2BC0A3EB}"/>
              </a:ext>
            </a:extLst>
          </p:cNvPr>
          <p:cNvCxnSpPr/>
          <p:nvPr/>
        </p:nvCxnSpPr>
        <p:spPr bwMode="auto">
          <a:xfrm>
            <a:off x="304800" y="1493772"/>
            <a:ext cx="4212375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</p:spPr>
      </p:cxnSp>
      <p:sp>
        <p:nvSpPr>
          <p:cNvPr id="48" name="TextBox 24">
            <a:extLst>
              <a:ext uri="{FF2B5EF4-FFF2-40B4-BE49-F238E27FC236}">
                <a16:creationId xmlns:a16="http://schemas.microsoft.com/office/drawing/2014/main" id="{7472624D-BC03-4205-9D20-738E08E27C20}"/>
              </a:ext>
            </a:extLst>
          </p:cNvPr>
          <p:cNvSpPr txBox="1"/>
          <p:nvPr/>
        </p:nvSpPr>
        <p:spPr>
          <a:xfrm>
            <a:off x="304800" y="1205359"/>
            <a:ext cx="4212374" cy="2885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pattFill>
                  <a:fgClr>
                    <a:srgbClr val="000000"/>
                  </a:fgClr>
                  <a:bgClr>
                    <a:srgbClr val="000000"/>
                  </a:bgClr>
                </a:pattFill>
              </a14:hiddenFill>
            </a:ext>
          </a:extLst>
        </p:spPr>
        <p:txBody>
          <a:bodyPr vert="horz" wrap="square" lIns="0" tIns="46863" rIns="0" bIns="46863" rtlCol="0" anchor="b" anchorCtr="0">
            <a:sp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GB" sz="1400" b="1" dirty="0">
                <a:solidFill>
                  <a:srgbClr val="004B7D"/>
                </a:solidFill>
                <a:sym typeface="Trebuchet MS" panose="020B0603020202020204" pitchFamily="34" charset="0"/>
              </a:rPr>
              <a:t>Horizontal displacement for constant noise levels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EF46A79-567D-4DD9-A719-2F678767ADC0}"/>
              </a:ext>
            </a:extLst>
          </p:cNvPr>
          <p:cNvSpPr txBox="1"/>
          <p:nvPr/>
        </p:nvSpPr>
        <p:spPr>
          <a:xfrm>
            <a:off x="1932639" y="2120440"/>
            <a:ext cx="210959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Travelled distance falls fast..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31215D-84A6-4CD3-9351-BFE545950F18}"/>
              </a:ext>
            </a:extLst>
          </p:cNvPr>
          <p:cNvSpPr/>
          <p:nvPr/>
        </p:nvSpPr>
        <p:spPr bwMode="auto">
          <a:xfrm>
            <a:off x="1698114" y="2101707"/>
            <a:ext cx="220012" cy="226040"/>
          </a:xfrm>
          <a:prstGeom prst="ellipse">
            <a:avLst/>
          </a:prstGeom>
          <a:solidFill>
            <a:srgbClr val="FFC00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10000"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ebuchet MS" pitchFamily="34" charset="0"/>
              </a:rPr>
              <a:t>1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3EBE9FB4-5CA1-4392-B981-7C41E146D990}"/>
              </a:ext>
            </a:extLst>
          </p:cNvPr>
          <p:cNvSpPr txBox="1"/>
          <p:nvPr/>
        </p:nvSpPr>
        <p:spPr>
          <a:xfrm>
            <a:off x="6130875" y="1885844"/>
            <a:ext cx="21640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… and sometimes the robot finishes walking backwards!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4A8FC44-EA3E-4684-9532-F732A88DA912}"/>
              </a:ext>
            </a:extLst>
          </p:cNvPr>
          <p:cNvSpPr/>
          <p:nvPr/>
        </p:nvSpPr>
        <p:spPr bwMode="auto">
          <a:xfrm>
            <a:off x="5976178" y="1939682"/>
            <a:ext cx="220012" cy="226040"/>
          </a:xfrm>
          <a:prstGeom prst="ellipse">
            <a:avLst/>
          </a:prstGeom>
          <a:solidFill>
            <a:srgbClr val="FFC000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Pct val="110000"/>
              <a:buFontTx/>
              <a:buNone/>
              <a:tabLst/>
            </a:pPr>
            <a:r>
              <a:rPr kumimoji="0" 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rebuchet MS" pitchFamily="34" charset="0"/>
              </a:rPr>
              <a:t>2</a:t>
            </a:r>
          </a:p>
        </p:txBody>
      </p:sp>
      <p:cxnSp>
        <p:nvCxnSpPr>
          <p:cNvPr id="27" name="Conexão reta unidirecional 26">
            <a:extLst>
              <a:ext uri="{FF2B5EF4-FFF2-40B4-BE49-F238E27FC236}">
                <a16:creationId xmlns:a16="http://schemas.microsoft.com/office/drawing/2014/main" id="{824272BC-BC95-4E1B-B37C-D0AC7A6E0F69}"/>
              </a:ext>
            </a:extLst>
          </p:cNvPr>
          <p:cNvCxnSpPr/>
          <p:nvPr/>
        </p:nvCxnSpPr>
        <p:spPr bwMode="auto">
          <a:xfrm flipH="1" flipV="1">
            <a:off x="979714" y="2503714"/>
            <a:ext cx="631372" cy="283029"/>
          </a:xfrm>
          <a:prstGeom prst="straightConnector1">
            <a:avLst/>
          </a:prstGeom>
          <a:solidFill>
            <a:schemeClr val="tx2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6D5306C-0A09-478C-92F3-D7599542D87F}"/>
              </a:ext>
            </a:extLst>
          </p:cNvPr>
          <p:cNvSpPr txBox="1"/>
          <p:nvPr/>
        </p:nvSpPr>
        <p:spPr>
          <a:xfrm>
            <a:off x="1139102" y="2698206"/>
            <a:ext cx="197896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427 steps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AC80469-9C17-42E3-96E2-E8299BE450AA}"/>
              </a:ext>
            </a:extLst>
          </p:cNvPr>
          <p:cNvSpPr txBox="1"/>
          <p:nvPr/>
        </p:nvSpPr>
        <p:spPr>
          <a:xfrm>
            <a:off x="3741875" y="4021996"/>
            <a:ext cx="88228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27 steps</a:t>
            </a:r>
          </a:p>
        </p:txBody>
      </p:sp>
      <p:cxnSp>
        <p:nvCxnSpPr>
          <p:cNvPr id="36" name="Conexão reta unidirecional 35">
            <a:extLst>
              <a:ext uri="{FF2B5EF4-FFF2-40B4-BE49-F238E27FC236}">
                <a16:creationId xmlns:a16="http://schemas.microsoft.com/office/drawing/2014/main" id="{A9EA6739-F2AA-4D46-872E-9B387223B3F2}"/>
              </a:ext>
            </a:extLst>
          </p:cNvPr>
          <p:cNvCxnSpPr>
            <a:cxnSpLocks/>
          </p:cNvCxnSpPr>
          <p:nvPr/>
        </p:nvCxnSpPr>
        <p:spPr bwMode="auto">
          <a:xfrm>
            <a:off x="4118248" y="4206662"/>
            <a:ext cx="0" cy="392494"/>
          </a:xfrm>
          <a:prstGeom prst="straightConnector1">
            <a:avLst/>
          </a:prstGeom>
          <a:solidFill>
            <a:schemeClr val="tx2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54724526"/>
      </p:ext>
    </p:extLst>
  </p:cSld>
  <p:clrMapOvr>
    <a:masterClrMapping/>
  </p:clrMapOvr>
</p:sld>
</file>

<file path=ppt/theme/theme1.xml><?xml version="1.0" encoding="utf-8"?>
<a:theme xmlns:a="http://schemas.openxmlformats.org/drawingml/2006/main" name="Delta Partners Template 4.1 (May 2012)">
  <a:themeElements>
    <a:clrScheme name="New DP">
      <a:dk1>
        <a:srgbClr val="000000"/>
      </a:dk1>
      <a:lt1>
        <a:srgbClr val="FFFFFF"/>
      </a:lt1>
      <a:dk2>
        <a:srgbClr val="004B7D"/>
      </a:dk2>
      <a:lt2>
        <a:srgbClr val="919191"/>
      </a:lt2>
      <a:accent1>
        <a:srgbClr val="CCDAE5"/>
      </a:accent1>
      <a:accent2>
        <a:srgbClr val="99B7CB"/>
      </a:accent2>
      <a:accent3>
        <a:srgbClr val="6693B1"/>
      </a:accent3>
      <a:accent4>
        <a:srgbClr val="A5D5DE"/>
      </a:accent4>
      <a:accent5>
        <a:srgbClr val="79BFCD"/>
      </a:accent5>
      <a:accent6>
        <a:srgbClr val="336F97"/>
      </a:accent6>
      <a:hlink>
        <a:srgbClr val="6693B1"/>
      </a:hlink>
      <a:folHlink>
        <a:srgbClr val="A5D5DE"/>
      </a:folHlink>
    </a:clrScheme>
    <a:fontScheme name="Delta Partners Template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270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Pct val="110000"/>
          <a:buFontTx/>
          <a:buNone/>
          <a:tabLst/>
          <a:defRPr kumimoji="0" sz="1200" b="0" i="0" u="none" strike="noStrike" cap="none" normalizeH="0" baseline="0" dirty="0" err="1" smtClean="0">
            <a:ln>
              <a:noFill/>
            </a:ln>
            <a:solidFill>
              <a:srgbClr val="000000"/>
            </a:solidFill>
            <a:effectLst/>
            <a:latin typeface="Trebuchet M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12700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30000"/>
          </a:spcBef>
          <a:spcAft>
            <a:spcPct val="0"/>
          </a:spcAft>
          <a:buClrTx/>
          <a:buSzPct val="110000"/>
          <a:buFontTx/>
          <a:buNone/>
          <a:tabLst/>
          <a:defRPr kumimoji="0" lang="en-GB" sz="1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rebuchet MS" pitchFamily="34" charset="0"/>
          </a:defRPr>
        </a:defPPr>
      </a:lstStyle>
    </a:lnDef>
    <a:txDef>
      <a:spPr>
        <a:noFill/>
      </a:spPr>
      <a:bodyPr wrap="none" lIns="0" tIns="0" rIns="0" bIns="0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Delta Partners Template 1">
        <a:dk1>
          <a:srgbClr val="000000"/>
        </a:dk1>
        <a:lt1>
          <a:srgbClr val="FFFFFF"/>
        </a:lt1>
        <a:dk2>
          <a:srgbClr val="004B7D"/>
        </a:dk2>
        <a:lt2>
          <a:srgbClr val="919191"/>
        </a:lt2>
        <a:accent1>
          <a:srgbClr val="CCDAE5"/>
        </a:accent1>
        <a:accent2>
          <a:srgbClr val="99B7CB"/>
        </a:accent2>
        <a:accent3>
          <a:srgbClr val="FFFFFF"/>
        </a:accent3>
        <a:accent4>
          <a:srgbClr val="000000"/>
        </a:accent4>
        <a:accent5>
          <a:srgbClr val="E2EAF0"/>
        </a:accent5>
        <a:accent6>
          <a:srgbClr val="8AA6B8"/>
        </a:accent6>
        <a:hlink>
          <a:srgbClr val="6693B1"/>
        </a:hlink>
        <a:folHlink>
          <a:srgbClr val="A5D5D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lySense Templates" id="{E3203D4C-71A7-4F16-9FBC-C34CBE257AB3}" vid="{1942857F-D91E-47B7-8C87-4AAC0D64CC9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7A5E78D98B864FA642C5446258F543" ma:contentTypeVersion="4" ma:contentTypeDescription="Create a new document." ma:contentTypeScope="" ma:versionID="3ffebedcfdb928ce8743ed2a39bab90a">
  <xsd:schema xmlns:xsd="http://www.w3.org/2001/XMLSchema" xmlns:xs="http://www.w3.org/2001/XMLSchema" xmlns:p="http://schemas.microsoft.com/office/2006/metadata/properties" xmlns:ns2="eec3280e-0e77-4b2d-876d-865bb295c9b3" xmlns:ns3="301ec627-ce62-4721-a1a4-1027ffd77cae" targetNamespace="http://schemas.microsoft.com/office/2006/metadata/properties" ma:root="true" ma:fieldsID="864a6b33503bf8167fd3b7b731484cfc" ns2:_="" ns3:_="">
    <xsd:import namespace="eec3280e-0e77-4b2d-876d-865bb295c9b3"/>
    <xsd:import namespace="301ec627-ce62-4721-a1a4-1027ffd77cae"/>
    <xsd:element name="properties">
      <xsd:complexType>
        <xsd:sequence>
          <xsd:element name="documentManagement">
            <xsd:complexType>
              <xsd:all>
                <xsd:element ref="ns2:Type_x0020_of_x0020_Document" minOccurs="0"/>
                <xsd:element ref="ns3:SharedWithUsers" minOccurs="0"/>
                <xsd:element ref="ns3:SharingHintHash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c3280e-0e77-4b2d-876d-865bb295c9b3" elementFormDefault="qualified">
    <xsd:import namespace="http://schemas.microsoft.com/office/2006/documentManagement/types"/>
    <xsd:import namespace="http://schemas.microsoft.com/office/infopath/2007/PartnerControls"/>
    <xsd:element name="Type_x0020_of_x0020_Document" ma:index="8" nillable="true" ma:displayName="Type of Document" ma:default="DP Template" ma:format="Dropdown" ma:internalName="Type_x0020_of_x0020_Document">
      <xsd:simpleType>
        <xsd:restriction base="dms:Choice">
          <xsd:enumeration value="DP Template"/>
          <xsd:enumeration value="Client Template"/>
          <xsd:enumeration value="Maps"/>
          <xsd:enumeration value="DTP Toolkit"/>
          <xsd:enumeration value="Stationery"/>
          <xsd:enumeration value="CD Label &amp; Cover"/>
          <xsd:enumeration value="Clipart"/>
          <xsd:enumeration value="Logos"/>
          <xsd:enumeration value="Flags"/>
          <xsd:enumeration value="LetterHeads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1ec627-ce62-4721-a1a4-1027ffd77cae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Type_x0020_of_x0020_Document xmlns="eec3280e-0e77-4b2d-876d-865bb295c9b3">DP Template</Type_x0020_of_x0020_Document>
  </documentManagement>
</p:properties>
</file>

<file path=customXml/itemProps1.xml><?xml version="1.0" encoding="utf-8"?>
<ds:datastoreItem xmlns:ds="http://schemas.openxmlformats.org/officeDocument/2006/customXml" ds:itemID="{D53409B7-A402-4DEE-ADB6-6680C974CC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c3280e-0e77-4b2d-876d-865bb295c9b3"/>
    <ds:schemaRef ds:uri="301ec627-ce62-4721-a1a4-1027ffd77c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D45F609-1844-4085-B581-DC4DEA8F90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3FB1EE-E344-4A75-AE38-DBFD45EF0855}">
  <ds:schemaRefs>
    <ds:schemaRef ds:uri="http://schemas.microsoft.com/office/2006/metadata/properties"/>
    <ds:schemaRef ds:uri="eec3280e-0e77-4b2d-876d-865bb295c9b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FlySense Templates</Template>
  <TotalTime>1906</TotalTime>
  <Words>1361</Words>
  <Application>Microsoft Office PowerPoint</Application>
  <PresentationFormat>Papel A4 (210x297 mm)</PresentationFormat>
  <Paragraphs>218</Paragraphs>
  <Slides>15</Slides>
  <Notes>8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15</vt:i4>
      </vt:variant>
    </vt:vector>
  </HeadingPairs>
  <TitlesOfParts>
    <vt:vector size="20" baseType="lpstr">
      <vt:lpstr>Arial</vt:lpstr>
      <vt:lpstr>Calibri</vt:lpstr>
      <vt:lpstr>GreekC_IV50</vt:lpstr>
      <vt:lpstr>Trebuchet MS</vt:lpstr>
      <vt:lpstr>Delta Partners Template 4.1 (May 2012)</vt:lpstr>
      <vt:lpstr>Biomechanics Project A simple algorithm capable of stable gait in a noisy environment?</vt:lpstr>
      <vt:lpstr>Apresentação do PowerPoint</vt:lpstr>
      <vt:lpstr>Most legged locomotion algorithms focus on each leg independently (not on joint behaviour)</vt:lpstr>
      <vt:lpstr>The algorithm used is a fixed aperture angle between the two legs while a leg is in the flight phase</vt:lpstr>
      <vt:lpstr>The strategy used for looking for stable gaits was plotting Poincare maps</vt:lpstr>
      <vt:lpstr>A “good operating band” delivers a single stable walking gait over several aperture angles but…</vt:lpstr>
      <vt:lpstr>… there this band has no non-grounded running solutions!</vt:lpstr>
      <vt:lpstr>Stability may be achieved through irrational periods, which may not be our first choice but deliver long stable walking periods </vt:lpstr>
      <vt:lpstr>When noise is introduced, walking time is more resilient than the final horizontal speed achieved</vt:lpstr>
      <vt:lpstr>Apresentação do PowerPoint</vt:lpstr>
      <vt:lpstr>Apresentação do PowerPoint</vt:lpstr>
      <vt:lpstr>Apresentação do PowerPoint</vt:lpstr>
      <vt:lpstr>First attempt: Brute Force for initial conditions with different height, different speed in x, apex in y</vt:lpstr>
      <vt:lpstr>Contiguous initial conditions can result in massively different outcomes: (deterministic) chaos?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FlySense Augmented Reality FPV assisted navigation (applied to a helicopter)</dc:title>
  <dc:creator>jlfonsec</dc:creator>
  <cp:lastModifiedBy>Fonseca Reis Joao</cp:lastModifiedBy>
  <cp:revision>191</cp:revision>
  <dcterms:created xsi:type="dcterms:W3CDTF">2017-09-07T13:44:21Z</dcterms:created>
  <dcterms:modified xsi:type="dcterms:W3CDTF">2017-12-12T06:10:45Z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0x0101007B7A5E78D98B864FA642C5446258F543</vt:lpwstr>
  </property>
</Properties>
</file>